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7" r:id="rId3"/>
    <p:sldId id="316" r:id="rId4"/>
    <p:sldId id="319" r:id="rId5"/>
    <p:sldId id="305" r:id="rId6"/>
    <p:sldId id="297" r:id="rId7"/>
    <p:sldId id="304" r:id="rId8"/>
    <p:sldId id="326" r:id="rId9"/>
    <p:sldId id="307" r:id="rId10"/>
    <p:sldId id="264" r:id="rId11"/>
    <p:sldId id="306" r:id="rId12"/>
    <p:sldId id="300" r:id="rId13"/>
    <p:sldId id="325" r:id="rId14"/>
    <p:sldId id="268" r:id="rId15"/>
    <p:sldId id="269" r:id="rId16"/>
    <p:sldId id="309" r:id="rId17"/>
    <p:sldId id="320" r:id="rId18"/>
    <p:sldId id="321" r:id="rId19"/>
    <p:sldId id="322" r:id="rId20"/>
    <p:sldId id="323" r:id="rId21"/>
    <p:sldId id="324" r:id="rId22"/>
    <p:sldId id="26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8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BBABE5-4C4E-47C4-8A35-FF68CA3750FC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AAAB2D64-FDFC-439A-9C56-27158A6166A8}">
      <dgm:prSet phldrT="[Текст]"/>
      <dgm:spPr/>
      <dgm:t>
        <a:bodyPr/>
        <a:lstStyle/>
        <a:p>
          <a:r>
            <a:rPr lang="ru-RU" dirty="0" smtClean="0"/>
            <a:t>Жесткие регламенты</a:t>
          </a:r>
          <a:endParaRPr lang="ru-RU" dirty="0"/>
        </a:p>
      </dgm:t>
    </dgm:pt>
    <dgm:pt modelId="{A3678DCE-8AEC-4CF8-B832-DE104C1738FA}" type="parTrans" cxnId="{0920926C-68CD-47BE-BD83-8C59F21B656B}">
      <dgm:prSet/>
      <dgm:spPr/>
    </dgm:pt>
    <dgm:pt modelId="{93965837-5575-49A9-9969-944105A9A848}" type="sibTrans" cxnId="{0920926C-68CD-47BE-BD83-8C59F21B656B}">
      <dgm:prSet/>
      <dgm:spPr/>
    </dgm:pt>
    <dgm:pt modelId="{6F39639B-E32E-4B3B-A3CF-D2261334C013}">
      <dgm:prSet phldrT="[Текст]"/>
      <dgm:spPr/>
      <dgm:t>
        <a:bodyPr/>
        <a:lstStyle/>
        <a:p>
          <a:r>
            <a:rPr lang="ru-RU" dirty="0" smtClean="0"/>
            <a:t>Стремление к академической свободе</a:t>
          </a:r>
          <a:endParaRPr lang="ru-RU" dirty="0"/>
        </a:p>
      </dgm:t>
    </dgm:pt>
    <dgm:pt modelId="{AA8577C2-DF39-4607-869C-0C63B018B6D3}" type="parTrans" cxnId="{A907CB2D-6C7F-43A6-92DB-253A8AD6A9D6}">
      <dgm:prSet/>
      <dgm:spPr/>
    </dgm:pt>
    <dgm:pt modelId="{790CCD56-AA9B-4379-A391-69E656D1C32D}" type="sibTrans" cxnId="{A907CB2D-6C7F-43A6-92DB-253A8AD6A9D6}">
      <dgm:prSet/>
      <dgm:spPr/>
    </dgm:pt>
    <dgm:pt modelId="{035FF9EA-D354-49F6-8276-02C261645A14}">
      <dgm:prSet phldrT="[Текст]"/>
      <dgm:spPr/>
      <dgm:t>
        <a:bodyPr/>
        <a:lstStyle/>
        <a:p>
          <a:r>
            <a:rPr lang="ru-RU" dirty="0" smtClean="0"/>
            <a:t>Пассивное профессиональное сообщество</a:t>
          </a:r>
          <a:endParaRPr lang="ru-RU" dirty="0"/>
        </a:p>
      </dgm:t>
    </dgm:pt>
    <dgm:pt modelId="{86A74B10-051A-48F8-AB78-8E9CC62FCBA0}" type="parTrans" cxnId="{3620D89C-F5C8-4352-8003-BCA8E7D32AD4}">
      <dgm:prSet/>
      <dgm:spPr/>
    </dgm:pt>
    <dgm:pt modelId="{7468EB8D-498B-40BF-A1D7-3037BD171719}" type="sibTrans" cxnId="{3620D89C-F5C8-4352-8003-BCA8E7D32AD4}">
      <dgm:prSet/>
      <dgm:spPr/>
    </dgm:pt>
    <dgm:pt modelId="{C50AD97A-93A1-4666-8EC7-B8259E461E75}">
      <dgm:prSet phldrT="[Текст]"/>
      <dgm:spPr/>
      <dgm:t>
        <a:bodyPr/>
        <a:lstStyle/>
        <a:p>
          <a:r>
            <a:rPr lang="ru-RU" dirty="0" smtClean="0"/>
            <a:t>Вхождение в Болонский процесс</a:t>
          </a:r>
          <a:endParaRPr lang="ru-RU" dirty="0"/>
        </a:p>
      </dgm:t>
    </dgm:pt>
    <dgm:pt modelId="{B2BAA750-A284-43C7-8A70-DF52071A32B9}" type="parTrans" cxnId="{369F62FE-4573-48F8-A85E-5447AB45DA5C}">
      <dgm:prSet/>
      <dgm:spPr/>
    </dgm:pt>
    <dgm:pt modelId="{48729883-8CA0-4CF7-8D32-84DE158E04E6}" type="sibTrans" cxnId="{369F62FE-4573-48F8-A85E-5447AB45DA5C}">
      <dgm:prSet/>
      <dgm:spPr/>
    </dgm:pt>
    <dgm:pt modelId="{CA8A8F34-DC28-4BB5-849E-124778868FBB}">
      <dgm:prSet phldrT="[Текст]"/>
      <dgm:spPr/>
      <dgm:t>
        <a:bodyPr/>
        <a:lstStyle/>
        <a:p>
          <a:r>
            <a:rPr lang="ru-RU" dirty="0" smtClean="0"/>
            <a:t>Американская модель организации образовательного процесса</a:t>
          </a:r>
          <a:endParaRPr lang="ru-RU" dirty="0"/>
        </a:p>
      </dgm:t>
    </dgm:pt>
    <dgm:pt modelId="{13518789-9775-47D2-A652-09595921DAD9}" type="parTrans" cxnId="{64F3127F-A073-464F-A7B1-DF696DFA216F}">
      <dgm:prSet/>
      <dgm:spPr/>
    </dgm:pt>
    <dgm:pt modelId="{E4350CA3-3D16-47A1-BD31-9FACF2006546}" type="sibTrans" cxnId="{64F3127F-A073-464F-A7B1-DF696DFA216F}">
      <dgm:prSet/>
      <dgm:spPr/>
    </dgm:pt>
    <dgm:pt modelId="{E2E9F00E-C230-41E9-97CA-2D0BCCA21416}">
      <dgm:prSet phldrT="[Текст]"/>
      <dgm:spPr/>
      <dgm:t>
        <a:bodyPr/>
        <a:lstStyle/>
        <a:p>
          <a:r>
            <a:rPr lang="ru-RU" dirty="0" smtClean="0"/>
            <a:t>Переход от контроля условий к соответствию результатов</a:t>
          </a:r>
          <a:endParaRPr lang="ru-RU" dirty="0"/>
        </a:p>
      </dgm:t>
    </dgm:pt>
    <dgm:pt modelId="{E10FF413-3DB8-4A16-8745-9C30FE289C93}" type="parTrans" cxnId="{D88B54BD-0134-428B-93C1-F62E2E67404F}">
      <dgm:prSet/>
      <dgm:spPr/>
    </dgm:pt>
    <dgm:pt modelId="{CBED3EA1-BB45-4FA3-A415-F9B97DF6B96F}" type="sibTrans" cxnId="{D88B54BD-0134-428B-93C1-F62E2E67404F}">
      <dgm:prSet/>
      <dgm:spPr/>
    </dgm:pt>
    <dgm:pt modelId="{09D2D622-B9B9-4D00-9541-9BEDD5C042DC}">
      <dgm:prSet phldrT="[Текст]"/>
      <dgm:spPr/>
      <dgm:t>
        <a:bodyPr/>
        <a:lstStyle/>
        <a:p>
          <a:r>
            <a:rPr lang="ru-RU" dirty="0" smtClean="0"/>
            <a:t>Поддержка академической мобильности</a:t>
          </a:r>
          <a:endParaRPr lang="ru-RU" dirty="0"/>
        </a:p>
      </dgm:t>
    </dgm:pt>
    <dgm:pt modelId="{1B62C92B-75A5-4B8C-9EE3-1650488CB073}" type="parTrans" cxnId="{33648B23-DBF3-4EC6-97A4-D98638E9C966}">
      <dgm:prSet/>
      <dgm:spPr/>
    </dgm:pt>
    <dgm:pt modelId="{2DB09547-59FC-4B0C-AE74-BC119E8D80CC}" type="sibTrans" cxnId="{33648B23-DBF3-4EC6-97A4-D98638E9C966}">
      <dgm:prSet/>
      <dgm:spPr/>
    </dgm:pt>
    <dgm:pt modelId="{C6F4000D-434C-4512-ACD2-FBC189C2716C}" type="pres">
      <dgm:prSet presAssocID="{40BBABE5-4C4E-47C4-8A35-FF68CA3750FC}" presName="compositeShape" presStyleCnt="0">
        <dgm:presLayoutVars>
          <dgm:chMax val="7"/>
          <dgm:dir/>
          <dgm:resizeHandles val="exact"/>
        </dgm:presLayoutVars>
      </dgm:prSet>
      <dgm:spPr/>
    </dgm:pt>
    <dgm:pt modelId="{7218E7A6-0E19-47F0-81E8-386F3102E4F4}" type="pres">
      <dgm:prSet presAssocID="{AAAB2D64-FDFC-439A-9C56-27158A6166A8}" presName="circ1" presStyleLbl="vennNode1" presStyleIdx="0" presStyleCnt="7"/>
      <dgm:spPr/>
      <dgm:t>
        <a:bodyPr/>
        <a:lstStyle/>
        <a:p>
          <a:endParaRPr lang="ru-RU"/>
        </a:p>
      </dgm:t>
    </dgm:pt>
    <dgm:pt modelId="{469ADF6A-0AD4-4E77-AEF6-AB5474802B53}" type="pres">
      <dgm:prSet presAssocID="{AAAB2D64-FDFC-439A-9C56-27158A6166A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66206-5ECC-44D9-98F0-A3605258DA57}" type="pres">
      <dgm:prSet presAssocID="{6F39639B-E32E-4B3B-A3CF-D2261334C013}" presName="circ2" presStyleLbl="vennNode1" presStyleIdx="1" presStyleCnt="7"/>
      <dgm:spPr/>
    </dgm:pt>
    <dgm:pt modelId="{3811BE66-D998-41D1-91E6-8C9544FED1EA}" type="pres">
      <dgm:prSet presAssocID="{6F39639B-E32E-4B3B-A3CF-D2261334C01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BCBF5-F3B1-4E49-8175-FE7A5B17B086}" type="pres">
      <dgm:prSet presAssocID="{035FF9EA-D354-49F6-8276-02C261645A14}" presName="circ3" presStyleLbl="vennNode1" presStyleIdx="2" presStyleCnt="7"/>
      <dgm:spPr/>
    </dgm:pt>
    <dgm:pt modelId="{D9BB7FB5-0DC4-4493-8FBD-10DB7CE7E6B1}" type="pres">
      <dgm:prSet presAssocID="{035FF9EA-D354-49F6-8276-02C261645A1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20A12-4FBA-4B5C-82C0-D7B00053779A}" type="pres">
      <dgm:prSet presAssocID="{C50AD97A-93A1-4666-8EC7-B8259E461E75}" presName="circ4" presStyleLbl="vennNode1" presStyleIdx="3" presStyleCnt="7"/>
      <dgm:spPr/>
    </dgm:pt>
    <dgm:pt modelId="{747E52C1-AB05-4616-86A1-B84EBCEE3283}" type="pres">
      <dgm:prSet presAssocID="{C50AD97A-93A1-4666-8EC7-B8259E461E7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EC437-9B68-456A-B1D1-B765DBC60A0B}" type="pres">
      <dgm:prSet presAssocID="{09D2D622-B9B9-4D00-9541-9BEDD5C042DC}" presName="circ5" presStyleLbl="vennNode1" presStyleIdx="4" presStyleCnt="7"/>
      <dgm:spPr/>
    </dgm:pt>
    <dgm:pt modelId="{F4828DE1-0DB9-4D25-AF46-A95E891AFAC0}" type="pres">
      <dgm:prSet presAssocID="{09D2D622-B9B9-4D00-9541-9BEDD5C042DC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6ADD7-0A9A-40C8-8162-52C405B06B44}" type="pres">
      <dgm:prSet presAssocID="{CA8A8F34-DC28-4BB5-849E-124778868FBB}" presName="circ6" presStyleLbl="vennNode1" presStyleIdx="5" presStyleCnt="7"/>
      <dgm:spPr/>
    </dgm:pt>
    <dgm:pt modelId="{4A689E1B-2403-4B65-9464-14651F0A3F16}" type="pres">
      <dgm:prSet presAssocID="{CA8A8F34-DC28-4BB5-849E-124778868FBB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E78D0-C60D-4A32-82C0-12A110D65FF4}" type="pres">
      <dgm:prSet presAssocID="{E2E9F00E-C230-41E9-97CA-2D0BCCA21416}" presName="circ7" presStyleLbl="vennNode1" presStyleIdx="6" presStyleCnt="7"/>
      <dgm:spPr/>
    </dgm:pt>
    <dgm:pt modelId="{D16775BD-FE84-4414-AFDC-06F5150E58D0}" type="pres">
      <dgm:prSet presAssocID="{E2E9F00E-C230-41E9-97CA-2D0BCCA21416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99E21B-920A-4941-B19D-42B160B0E449}" type="presOf" srcId="{CA8A8F34-DC28-4BB5-849E-124778868FBB}" destId="{4A689E1B-2403-4B65-9464-14651F0A3F16}" srcOrd="0" destOrd="0" presId="urn:microsoft.com/office/officeart/2005/8/layout/venn1"/>
    <dgm:cxn modelId="{64F3127F-A073-464F-A7B1-DF696DFA216F}" srcId="{40BBABE5-4C4E-47C4-8A35-FF68CA3750FC}" destId="{CA8A8F34-DC28-4BB5-849E-124778868FBB}" srcOrd="5" destOrd="0" parTransId="{13518789-9775-47D2-A652-09595921DAD9}" sibTransId="{E4350CA3-3D16-47A1-BD31-9FACF2006546}"/>
    <dgm:cxn modelId="{665E763F-17CE-4847-A030-86F4803FE7CD}" type="presOf" srcId="{E2E9F00E-C230-41E9-97CA-2D0BCCA21416}" destId="{D16775BD-FE84-4414-AFDC-06F5150E58D0}" srcOrd="0" destOrd="0" presId="urn:microsoft.com/office/officeart/2005/8/layout/venn1"/>
    <dgm:cxn modelId="{D88B54BD-0134-428B-93C1-F62E2E67404F}" srcId="{40BBABE5-4C4E-47C4-8A35-FF68CA3750FC}" destId="{E2E9F00E-C230-41E9-97CA-2D0BCCA21416}" srcOrd="6" destOrd="0" parTransId="{E10FF413-3DB8-4A16-8745-9C30FE289C93}" sibTransId="{CBED3EA1-BB45-4FA3-A415-F9B97DF6B96F}"/>
    <dgm:cxn modelId="{8AA97483-30AC-4CB7-8BB5-1112A73B8E30}" type="presOf" srcId="{09D2D622-B9B9-4D00-9541-9BEDD5C042DC}" destId="{F4828DE1-0DB9-4D25-AF46-A95E891AFAC0}" srcOrd="0" destOrd="0" presId="urn:microsoft.com/office/officeart/2005/8/layout/venn1"/>
    <dgm:cxn modelId="{33648B23-DBF3-4EC6-97A4-D98638E9C966}" srcId="{40BBABE5-4C4E-47C4-8A35-FF68CA3750FC}" destId="{09D2D622-B9B9-4D00-9541-9BEDD5C042DC}" srcOrd="4" destOrd="0" parTransId="{1B62C92B-75A5-4B8C-9EE3-1650488CB073}" sibTransId="{2DB09547-59FC-4B0C-AE74-BC119E8D80CC}"/>
    <dgm:cxn modelId="{3620D89C-F5C8-4352-8003-BCA8E7D32AD4}" srcId="{40BBABE5-4C4E-47C4-8A35-FF68CA3750FC}" destId="{035FF9EA-D354-49F6-8276-02C261645A14}" srcOrd="2" destOrd="0" parTransId="{86A74B10-051A-48F8-AB78-8E9CC62FCBA0}" sibTransId="{7468EB8D-498B-40BF-A1D7-3037BD171719}"/>
    <dgm:cxn modelId="{893A6718-0EC8-4173-8959-C182E678033E}" type="presOf" srcId="{6F39639B-E32E-4B3B-A3CF-D2261334C013}" destId="{3811BE66-D998-41D1-91E6-8C9544FED1EA}" srcOrd="0" destOrd="0" presId="urn:microsoft.com/office/officeart/2005/8/layout/venn1"/>
    <dgm:cxn modelId="{A907CB2D-6C7F-43A6-92DB-253A8AD6A9D6}" srcId="{40BBABE5-4C4E-47C4-8A35-FF68CA3750FC}" destId="{6F39639B-E32E-4B3B-A3CF-D2261334C013}" srcOrd="1" destOrd="0" parTransId="{AA8577C2-DF39-4607-869C-0C63B018B6D3}" sibTransId="{790CCD56-AA9B-4379-A391-69E656D1C32D}"/>
    <dgm:cxn modelId="{C742DD2E-72EC-47CE-8850-C289A208EE02}" type="presOf" srcId="{035FF9EA-D354-49F6-8276-02C261645A14}" destId="{D9BB7FB5-0DC4-4493-8FBD-10DB7CE7E6B1}" srcOrd="0" destOrd="0" presId="urn:microsoft.com/office/officeart/2005/8/layout/venn1"/>
    <dgm:cxn modelId="{DD1354BD-14D5-4000-9BC8-A4753AEBBDAA}" type="presOf" srcId="{40BBABE5-4C4E-47C4-8A35-FF68CA3750FC}" destId="{C6F4000D-434C-4512-ACD2-FBC189C2716C}" srcOrd="0" destOrd="0" presId="urn:microsoft.com/office/officeart/2005/8/layout/venn1"/>
    <dgm:cxn modelId="{D400A6BC-1571-40AC-BD5E-6C07D5941507}" type="presOf" srcId="{AAAB2D64-FDFC-439A-9C56-27158A6166A8}" destId="{469ADF6A-0AD4-4E77-AEF6-AB5474802B53}" srcOrd="0" destOrd="0" presId="urn:microsoft.com/office/officeart/2005/8/layout/venn1"/>
    <dgm:cxn modelId="{0920926C-68CD-47BE-BD83-8C59F21B656B}" srcId="{40BBABE5-4C4E-47C4-8A35-FF68CA3750FC}" destId="{AAAB2D64-FDFC-439A-9C56-27158A6166A8}" srcOrd="0" destOrd="0" parTransId="{A3678DCE-8AEC-4CF8-B832-DE104C1738FA}" sibTransId="{93965837-5575-49A9-9969-944105A9A848}"/>
    <dgm:cxn modelId="{9D650088-23C0-43BC-811B-3DBEE8E0E6BA}" type="presOf" srcId="{C50AD97A-93A1-4666-8EC7-B8259E461E75}" destId="{747E52C1-AB05-4616-86A1-B84EBCEE3283}" srcOrd="0" destOrd="0" presId="urn:microsoft.com/office/officeart/2005/8/layout/venn1"/>
    <dgm:cxn modelId="{369F62FE-4573-48F8-A85E-5447AB45DA5C}" srcId="{40BBABE5-4C4E-47C4-8A35-FF68CA3750FC}" destId="{C50AD97A-93A1-4666-8EC7-B8259E461E75}" srcOrd="3" destOrd="0" parTransId="{B2BAA750-A284-43C7-8A70-DF52071A32B9}" sibTransId="{48729883-8CA0-4CF7-8D32-84DE158E04E6}"/>
    <dgm:cxn modelId="{CD988032-1E18-4DD0-8E73-841BDB952904}" type="presParOf" srcId="{C6F4000D-434C-4512-ACD2-FBC189C2716C}" destId="{7218E7A6-0E19-47F0-81E8-386F3102E4F4}" srcOrd="0" destOrd="0" presId="urn:microsoft.com/office/officeart/2005/8/layout/venn1"/>
    <dgm:cxn modelId="{5C0F86EC-FCB7-4612-A73F-AA334339E32C}" type="presParOf" srcId="{C6F4000D-434C-4512-ACD2-FBC189C2716C}" destId="{469ADF6A-0AD4-4E77-AEF6-AB5474802B53}" srcOrd="1" destOrd="0" presId="urn:microsoft.com/office/officeart/2005/8/layout/venn1"/>
    <dgm:cxn modelId="{4FFF3BCB-FF0F-4DB4-9777-3AF1523634A6}" type="presParOf" srcId="{C6F4000D-434C-4512-ACD2-FBC189C2716C}" destId="{72566206-5ECC-44D9-98F0-A3605258DA57}" srcOrd="2" destOrd="0" presId="urn:microsoft.com/office/officeart/2005/8/layout/venn1"/>
    <dgm:cxn modelId="{95B0F49E-6703-44F8-B54D-B299B398B9CB}" type="presParOf" srcId="{C6F4000D-434C-4512-ACD2-FBC189C2716C}" destId="{3811BE66-D998-41D1-91E6-8C9544FED1EA}" srcOrd="3" destOrd="0" presId="urn:microsoft.com/office/officeart/2005/8/layout/venn1"/>
    <dgm:cxn modelId="{B4CC4CF0-B0D5-4F0E-8B9D-FE6CA388D62B}" type="presParOf" srcId="{C6F4000D-434C-4512-ACD2-FBC189C2716C}" destId="{65ABCBF5-F3B1-4E49-8175-FE7A5B17B086}" srcOrd="4" destOrd="0" presId="urn:microsoft.com/office/officeart/2005/8/layout/venn1"/>
    <dgm:cxn modelId="{D85CA95B-8B4F-4C13-8D00-63356FF30CB9}" type="presParOf" srcId="{C6F4000D-434C-4512-ACD2-FBC189C2716C}" destId="{D9BB7FB5-0DC4-4493-8FBD-10DB7CE7E6B1}" srcOrd="5" destOrd="0" presId="urn:microsoft.com/office/officeart/2005/8/layout/venn1"/>
    <dgm:cxn modelId="{6C04A102-1972-4256-BC56-33AA80576666}" type="presParOf" srcId="{C6F4000D-434C-4512-ACD2-FBC189C2716C}" destId="{09C20A12-4FBA-4B5C-82C0-D7B00053779A}" srcOrd="6" destOrd="0" presId="urn:microsoft.com/office/officeart/2005/8/layout/venn1"/>
    <dgm:cxn modelId="{07A78794-FC02-4ED2-82B9-CE8004CA89A6}" type="presParOf" srcId="{C6F4000D-434C-4512-ACD2-FBC189C2716C}" destId="{747E52C1-AB05-4616-86A1-B84EBCEE3283}" srcOrd="7" destOrd="0" presId="urn:microsoft.com/office/officeart/2005/8/layout/venn1"/>
    <dgm:cxn modelId="{9203718E-3F4E-4D25-BE97-E675CAF17A15}" type="presParOf" srcId="{C6F4000D-434C-4512-ACD2-FBC189C2716C}" destId="{5F2EC437-9B68-456A-B1D1-B765DBC60A0B}" srcOrd="8" destOrd="0" presId="urn:microsoft.com/office/officeart/2005/8/layout/venn1"/>
    <dgm:cxn modelId="{D6455A23-79DD-47EC-B951-B19C1C84FCEE}" type="presParOf" srcId="{C6F4000D-434C-4512-ACD2-FBC189C2716C}" destId="{F4828DE1-0DB9-4D25-AF46-A95E891AFAC0}" srcOrd="9" destOrd="0" presId="urn:microsoft.com/office/officeart/2005/8/layout/venn1"/>
    <dgm:cxn modelId="{3A8FC9FA-4483-4BE7-BA9B-9217ABCBC299}" type="presParOf" srcId="{C6F4000D-434C-4512-ACD2-FBC189C2716C}" destId="{EB16ADD7-0A9A-40C8-8162-52C405B06B44}" srcOrd="10" destOrd="0" presId="urn:microsoft.com/office/officeart/2005/8/layout/venn1"/>
    <dgm:cxn modelId="{F199940D-6F7D-49E9-9A61-E51C8EAB255C}" type="presParOf" srcId="{C6F4000D-434C-4512-ACD2-FBC189C2716C}" destId="{4A689E1B-2403-4B65-9464-14651F0A3F16}" srcOrd="11" destOrd="0" presId="urn:microsoft.com/office/officeart/2005/8/layout/venn1"/>
    <dgm:cxn modelId="{1A758F27-6F6B-4894-BA5E-A2C7699D3EEF}" type="presParOf" srcId="{C6F4000D-434C-4512-ACD2-FBC189C2716C}" destId="{D39E78D0-C60D-4A32-82C0-12A110D65FF4}" srcOrd="12" destOrd="0" presId="urn:microsoft.com/office/officeart/2005/8/layout/venn1"/>
    <dgm:cxn modelId="{0DB7EC45-4823-4380-8D68-28FEAD7CD5AE}" type="presParOf" srcId="{C6F4000D-434C-4512-ACD2-FBC189C2716C}" destId="{D16775BD-FE84-4414-AFDC-06F5150E58D0}" srcOrd="13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48DB13-5F12-4284-89F6-94FE516A4A18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AD7037B-84DD-4D4B-B0D2-D455E13B5FA5}">
      <dgm:prSet phldrT="[Текст]" phldr="1"/>
      <dgm:spPr/>
      <dgm:t>
        <a:bodyPr/>
        <a:lstStyle/>
        <a:p>
          <a:endParaRPr lang="ru-RU" dirty="0"/>
        </a:p>
      </dgm:t>
    </dgm:pt>
    <dgm:pt modelId="{E7608C1B-23DF-4BB5-9955-EF4C224A6007}" type="parTrans" cxnId="{91D92C77-E748-43AF-A99B-2A80780D237C}">
      <dgm:prSet/>
      <dgm:spPr/>
      <dgm:t>
        <a:bodyPr/>
        <a:lstStyle/>
        <a:p>
          <a:endParaRPr lang="ru-RU"/>
        </a:p>
      </dgm:t>
    </dgm:pt>
    <dgm:pt modelId="{07A72CEF-3349-427C-AA73-627434190C9D}" type="sibTrans" cxnId="{91D92C77-E748-43AF-A99B-2A80780D237C}">
      <dgm:prSet/>
      <dgm:spPr/>
      <dgm:t>
        <a:bodyPr/>
        <a:lstStyle/>
        <a:p>
          <a:endParaRPr lang="ru-RU"/>
        </a:p>
      </dgm:t>
    </dgm:pt>
    <dgm:pt modelId="{F0592383-9EAA-4731-9974-70501BFFB91A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b="1" dirty="0" smtClean="0"/>
            <a:t>Россия</a:t>
          </a:r>
        </a:p>
        <a:p>
          <a:r>
            <a:rPr lang="ru-RU" b="1" dirty="0" smtClean="0"/>
            <a:t>29,865</a:t>
          </a:r>
          <a:endParaRPr lang="ru-RU" dirty="0"/>
        </a:p>
      </dgm:t>
    </dgm:pt>
    <dgm:pt modelId="{DCD50E92-0150-47EA-BA37-82AB9FACC247}" type="parTrans" cxnId="{ED121D80-3FA8-44E6-927C-E21E1D255FFF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ru-RU"/>
        </a:p>
      </dgm:t>
    </dgm:pt>
    <dgm:pt modelId="{95E490C4-78D5-445D-B154-98E99F27E506}" type="sibTrans" cxnId="{ED121D80-3FA8-44E6-927C-E21E1D255FFF}">
      <dgm:prSet/>
      <dgm:spPr/>
      <dgm:t>
        <a:bodyPr/>
        <a:lstStyle/>
        <a:p>
          <a:endParaRPr lang="ru-RU"/>
        </a:p>
      </dgm:t>
    </dgm:pt>
    <dgm:pt modelId="{060C0A45-97C6-4F78-AA0B-04E62A4EC8AD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b="1" dirty="0" smtClean="0"/>
            <a:t>Великобритания</a:t>
          </a:r>
        </a:p>
        <a:p>
          <a:r>
            <a:rPr lang="ru-RU" sz="1400" b="1" dirty="0" smtClean="0"/>
            <a:t>2,014</a:t>
          </a:r>
          <a:endParaRPr lang="ru-RU" sz="1400" dirty="0"/>
        </a:p>
      </dgm:t>
    </dgm:pt>
    <dgm:pt modelId="{1BD6F357-051C-4548-9249-42344116FCD0}" type="parTrans" cxnId="{5B6B301F-5D17-422F-BE15-07C2261897B6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ru-RU"/>
        </a:p>
      </dgm:t>
    </dgm:pt>
    <dgm:pt modelId="{DCD2E71F-9576-4B21-A849-BC8B1099166E}" type="sibTrans" cxnId="{5B6B301F-5D17-422F-BE15-07C2261897B6}">
      <dgm:prSet/>
      <dgm:spPr/>
      <dgm:t>
        <a:bodyPr/>
        <a:lstStyle/>
        <a:p>
          <a:endParaRPr lang="ru-RU"/>
        </a:p>
      </dgm:t>
    </dgm:pt>
    <dgm:pt modelId="{56C4401F-87F7-4220-8758-AA589FBFB690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0"/>
          <a:r>
            <a:rPr lang="ru-RU" b="1" dirty="0" smtClean="0"/>
            <a:t>Чехия</a:t>
          </a:r>
        </a:p>
        <a:p>
          <a:pPr rtl="0"/>
          <a:r>
            <a:rPr lang="ru-RU" b="1" dirty="0" smtClean="0"/>
            <a:t>979</a:t>
          </a:r>
          <a:endParaRPr lang="ru-RU" dirty="0"/>
        </a:p>
      </dgm:t>
    </dgm:pt>
    <dgm:pt modelId="{50DAACBE-372A-46A5-A8D5-8504C6F52AD9}" type="parTrans" cxnId="{FDC88D28-0FD5-4183-9A76-016DD6087E31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ru-RU"/>
        </a:p>
      </dgm:t>
    </dgm:pt>
    <dgm:pt modelId="{802AE317-A034-4EA1-A2A3-E023A9E66488}" type="sibTrans" cxnId="{FDC88D28-0FD5-4183-9A76-016DD6087E31}">
      <dgm:prSet/>
      <dgm:spPr/>
      <dgm:t>
        <a:bodyPr/>
        <a:lstStyle/>
        <a:p>
          <a:endParaRPr lang="ru-RU"/>
        </a:p>
      </dgm:t>
    </dgm:pt>
    <dgm:pt modelId="{A754DF4A-7AD8-40E5-9C0C-668CEF5C0C9D}">
      <dgm:prSet custT="1"/>
      <dgm:spPr>
        <a:solidFill>
          <a:schemeClr val="bg1">
            <a:lumMod val="85000"/>
          </a:schemeClr>
        </a:solidFill>
      </dgm:spPr>
      <dgm:t>
        <a:bodyPr lIns="0" rIns="0"/>
        <a:lstStyle/>
        <a:p>
          <a:r>
            <a:rPr lang="ru-RU" sz="1600" b="1" dirty="0" smtClean="0"/>
            <a:t>Кыргызстан</a:t>
          </a:r>
        </a:p>
        <a:p>
          <a:r>
            <a:rPr lang="ru-RU" sz="1600" b="1" dirty="0" smtClean="0"/>
            <a:t>3,107</a:t>
          </a:r>
          <a:endParaRPr lang="ru-RU" sz="1600" dirty="0"/>
        </a:p>
      </dgm:t>
    </dgm:pt>
    <dgm:pt modelId="{7E3C37CD-01C1-4431-B177-B53E8D196853}" type="parTrans" cxnId="{3FDAB65B-B81C-45AB-96BD-59C662F7D318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ru-RU"/>
        </a:p>
      </dgm:t>
    </dgm:pt>
    <dgm:pt modelId="{040FA0C1-1978-4922-BD84-657ADE3ACDF9}" type="sibTrans" cxnId="{3FDAB65B-B81C-45AB-96BD-59C662F7D318}">
      <dgm:prSet/>
      <dgm:spPr/>
      <dgm:t>
        <a:bodyPr/>
        <a:lstStyle/>
        <a:p>
          <a:endParaRPr lang="ru-RU"/>
        </a:p>
      </dgm:t>
    </dgm:pt>
    <dgm:pt modelId="{8FBCC5E2-7CB2-4FEF-8201-1CD3FED7D61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000" b="1" dirty="0" smtClean="0"/>
            <a:t>США</a:t>
          </a:r>
        </a:p>
        <a:p>
          <a:r>
            <a:rPr lang="ru-RU" sz="2000" b="1" dirty="0" smtClean="0"/>
            <a:t>1,877</a:t>
          </a:r>
          <a:endParaRPr lang="ru-RU" sz="2000" dirty="0"/>
        </a:p>
      </dgm:t>
    </dgm:pt>
    <dgm:pt modelId="{2E9D4C2B-E265-45D7-B057-FE06F08A7756}" type="parTrans" cxnId="{7505F7B3-218E-4139-8687-A6D82C4A404A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ru-RU"/>
        </a:p>
      </dgm:t>
    </dgm:pt>
    <dgm:pt modelId="{2CE4196D-BF64-41C6-8EAF-B4975EF3337C}" type="sibTrans" cxnId="{7505F7B3-218E-4139-8687-A6D82C4A404A}">
      <dgm:prSet/>
      <dgm:spPr/>
      <dgm:t>
        <a:bodyPr/>
        <a:lstStyle/>
        <a:p>
          <a:endParaRPr lang="ru-RU"/>
        </a:p>
      </dgm:t>
    </dgm:pt>
    <dgm:pt modelId="{5D1199AF-0222-469E-AF3F-98831C0F4B20}" type="pres">
      <dgm:prSet presAssocID="{5C48DB13-5F12-4284-89F6-94FE516A4A1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D27B2F-B83D-4EC5-B589-BAD7DCF5CF95}" type="pres">
      <dgm:prSet presAssocID="{CAD7037B-84DD-4D4B-B0D2-D455E13B5FA5}" presName="centerShape" presStyleLbl="node0" presStyleIdx="0" presStyleCnt="1" custScaleX="59820" custScaleY="59925" custLinFactNeighborX="1561" custLinFactNeighborY="-9788"/>
      <dgm:spPr/>
      <dgm:t>
        <a:bodyPr/>
        <a:lstStyle/>
        <a:p>
          <a:endParaRPr lang="ru-RU"/>
        </a:p>
      </dgm:t>
    </dgm:pt>
    <dgm:pt modelId="{CBE1958B-0BD7-4DDB-AC6D-5009C2EC1782}" type="pres">
      <dgm:prSet presAssocID="{DCD50E92-0150-47EA-BA37-82AB9FACC247}" presName="parTrans" presStyleLbl="sibTrans2D1" presStyleIdx="0" presStyleCnt="5"/>
      <dgm:spPr/>
      <dgm:t>
        <a:bodyPr/>
        <a:lstStyle/>
        <a:p>
          <a:endParaRPr lang="ru-RU"/>
        </a:p>
      </dgm:t>
    </dgm:pt>
    <dgm:pt modelId="{8A6E7BCF-75AA-4488-A67E-9D8C437BF191}" type="pres">
      <dgm:prSet presAssocID="{DCD50E92-0150-47EA-BA37-82AB9FACC247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6805D4F-05E9-48B8-8E33-73E69B15F6BF}" type="pres">
      <dgm:prSet presAssocID="{F0592383-9EAA-4731-9974-70501BFFB91A}" presName="node" presStyleLbl="node1" presStyleIdx="0" presStyleCnt="5" custScaleX="83768" custScaleY="83013" custRadScaleRad="124123" custRadScaleInc="96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EE239-F212-47E0-B07B-8EDEEB166BD2}" type="pres">
      <dgm:prSet presAssocID="{50DAACBE-372A-46A5-A8D5-8504C6F52AD9}" presName="parTrans" presStyleLbl="sibTrans2D1" presStyleIdx="1" presStyleCnt="5"/>
      <dgm:spPr/>
      <dgm:t>
        <a:bodyPr/>
        <a:lstStyle/>
        <a:p>
          <a:endParaRPr lang="ru-RU"/>
        </a:p>
      </dgm:t>
    </dgm:pt>
    <dgm:pt modelId="{C6C83FD6-6E3C-493F-BDCD-1B08B8D0C7AE}" type="pres">
      <dgm:prSet presAssocID="{50DAACBE-372A-46A5-A8D5-8504C6F52AD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3399960-894A-44A8-B632-A4913E2F1086}" type="pres">
      <dgm:prSet presAssocID="{56C4401F-87F7-4220-8758-AA589FBFB690}" presName="node" presStyleLbl="node1" presStyleIdx="1" presStyleCnt="5" custScaleX="76729" custScaleY="78614" custRadScaleRad="110086" custRadScaleInc="72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F3427-2EAA-48F8-AD58-F7BABDA24D19}" type="pres">
      <dgm:prSet presAssocID="{7E3C37CD-01C1-4431-B177-B53E8D196853}" presName="parTrans" presStyleLbl="sibTrans2D1" presStyleIdx="2" presStyleCnt="5"/>
      <dgm:spPr/>
      <dgm:t>
        <a:bodyPr/>
        <a:lstStyle/>
        <a:p>
          <a:endParaRPr lang="ru-RU"/>
        </a:p>
      </dgm:t>
    </dgm:pt>
    <dgm:pt modelId="{78B6AE23-2E85-469D-8668-87BD4D6EDAA6}" type="pres">
      <dgm:prSet presAssocID="{7E3C37CD-01C1-4431-B177-B53E8D19685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032383FB-D71A-49FB-9AF1-614055B63AD3}" type="pres">
      <dgm:prSet presAssocID="{A754DF4A-7AD8-40E5-9C0C-668CEF5C0C9D}" presName="node" presStyleLbl="node1" presStyleIdx="2" presStyleCnt="5" custScaleX="93018" custScaleY="90408" custRadScaleRad="84983" custRadScaleInc="95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8CBFF-9C63-4DC6-B465-57A9D8D3D233}" type="pres">
      <dgm:prSet presAssocID="{2E9D4C2B-E265-45D7-B057-FE06F08A7756}" presName="parTrans" presStyleLbl="sibTrans2D1" presStyleIdx="3" presStyleCnt="5"/>
      <dgm:spPr/>
      <dgm:t>
        <a:bodyPr/>
        <a:lstStyle/>
        <a:p>
          <a:endParaRPr lang="ru-RU"/>
        </a:p>
      </dgm:t>
    </dgm:pt>
    <dgm:pt modelId="{E13847D7-B319-4BAE-BCE0-141961F23F3F}" type="pres">
      <dgm:prSet presAssocID="{2E9D4C2B-E265-45D7-B057-FE06F08A7756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EDE4DB92-9B16-4409-9F73-368C0E39A9E8}" type="pres">
      <dgm:prSet presAssocID="{8FBCC5E2-7CB2-4FEF-8201-1CD3FED7D61C}" presName="node" presStyleLbl="node1" presStyleIdx="3" presStyleCnt="5" custScaleX="84334" custScaleY="83470" custRadScaleRad="101883" custRadScaleInc="123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D2F976-5BFF-4CC7-9A5E-9455D5C90BDA}" type="pres">
      <dgm:prSet presAssocID="{1BD6F357-051C-4548-9249-42344116FCD0}" presName="parTrans" presStyleLbl="sibTrans2D1" presStyleIdx="4" presStyleCnt="5"/>
      <dgm:spPr/>
      <dgm:t>
        <a:bodyPr/>
        <a:lstStyle/>
        <a:p>
          <a:endParaRPr lang="ru-RU"/>
        </a:p>
      </dgm:t>
    </dgm:pt>
    <dgm:pt modelId="{66BD61FD-F714-40B9-B719-CB05E15721EE}" type="pres">
      <dgm:prSet presAssocID="{1BD6F357-051C-4548-9249-42344116FCD0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BA882FAC-7BD8-452B-909A-5AEA22ECC3D4}" type="pres">
      <dgm:prSet presAssocID="{060C0A45-97C6-4F78-AA0B-04E62A4EC8AD}" presName="node" presStyleLbl="node1" presStyleIdx="4" presStyleCnt="5" custScaleX="91600" custScaleY="80664" custRadScaleRad="119126" custRadScaleInc="115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43DB58-C215-4778-9C09-575C4D7940DF}" type="presOf" srcId="{8FBCC5E2-7CB2-4FEF-8201-1CD3FED7D61C}" destId="{EDE4DB92-9B16-4409-9F73-368C0E39A9E8}" srcOrd="0" destOrd="0" presId="urn:microsoft.com/office/officeart/2005/8/layout/radial5"/>
    <dgm:cxn modelId="{1DBD5153-839E-4256-881A-7325D55EA517}" type="presOf" srcId="{50DAACBE-372A-46A5-A8D5-8504C6F52AD9}" destId="{BDAEE239-F212-47E0-B07B-8EDEEB166BD2}" srcOrd="0" destOrd="0" presId="urn:microsoft.com/office/officeart/2005/8/layout/radial5"/>
    <dgm:cxn modelId="{5BF7CBBF-5D87-4553-85AC-D2912EC0C1B2}" type="presOf" srcId="{1BD6F357-051C-4548-9249-42344116FCD0}" destId="{66BD61FD-F714-40B9-B719-CB05E15721EE}" srcOrd="1" destOrd="0" presId="urn:microsoft.com/office/officeart/2005/8/layout/radial5"/>
    <dgm:cxn modelId="{DB11C7C1-52AE-4B42-99AC-08C8187DD077}" type="presOf" srcId="{A754DF4A-7AD8-40E5-9C0C-668CEF5C0C9D}" destId="{032383FB-D71A-49FB-9AF1-614055B63AD3}" srcOrd="0" destOrd="0" presId="urn:microsoft.com/office/officeart/2005/8/layout/radial5"/>
    <dgm:cxn modelId="{807CB1BF-ED48-46C2-92CD-D4B22E5D9A4E}" type="presOf" srcId="{DCD50E92-0150-47EA-BA37-82AB9FACC247}" destId="{8A6E7BCF-75AA-4488-A67E-9D8C437BF191}" srcOrd="1" destOrd="0" presId="urn:microsoft.com/office/officeart/2005/8/layout/radial5"/>
    <dgm:cxn modelId="{E0859BE7-C43A-49C6-B6D1-843CF916A4C5}" type="presOf" srcId="{50DAACBE-372A-46A5-A8D5-8504C6F52AD9}" destId="{C6C83FD6-6E3C-493F-BDCD-1B08B8D0C7AE}" srcOrd="1" destOrd="0" presId="urn:microsoft.com/office/officeart/2005/8/layout/radial5"/>
    <dgm:cxn modelId="{2EF1D071-BBE8-418E-B52B-C4F40D6A40BD}" type="presOf" srcId="{060C0A45-97C6-4F78-AA0B-04E62A4EC8AD}" destId="{BA882FAC-7BD8-452B-909A-5AEA22ECC3D4}" srcOrd="0" destOrd="0" presId="urn:microsoft.com/office/officeart/2005/8/layout/radial5"/>
    <dgm:cxn modelId="{8718FF76-DE05-4F99-8F96-2BD481B7B54E}" type="presOf" srcId="{DCD50E92-0150-47EA-BA37-82AB9FACC247}" destId="{CBE1958B-0BD7-4DDB-AC6D-5009C2EC1782}" srcOrd="0" destOrd="0" presId="urn:microsoft.com/office/officeart/2005/8/layout/radial5"/>
    <dgm:cxn modelId="{E38B80B8-CF98-43D1-8AAA-32FD6F37C498}" type="presOf" srcId="{2E9D4C2B-E265-45D7-B057-FE06F08A7756}" destId="{17E8CBFF-9C63-4DC6-B465-57A9D8D3D233}" srcOrd="0" destOrd="0" presId="urn:microsoft.com/office/officeart/2005/8/layout/radial5"/>
    <dgm:cxn modelId="{A634B359-9D67-43B9-AACB-3B7EAF663971}" type="presOf" srcId="{7E3C37CD-01C1-4431-B177-B53E8D196853}" destId="{B55F3427-2EAA-48F8-AD58-F7BABDA24D19}" srcOrd="0" destOrd="0" presId="urn:microsoft.com/office/officeart/2005/8/layout/radial5"/>
    <dgm:cxn modelId="{7505F7B3-218E-4139-8687-A6D82C4A404A}" srcId="{CAD7037B-84DD-4D4B-B0D2-D455E13B5FA5}" destId="{8FBCC5E2-7CB2-4FEF-8201-1CD3FED7D61C}" srcOrd="3" destOrd="0" parTransId="{2E9D4C2B-E265-45D7-B057-FE06F08A7756}" sibTransId="{2CE4196D-BF64-41C6-8EAF-B4975EF3337C}"/>
    <dgm:cxn modelId="{91D92C77-E748-43AF-A99B-2A80780D237C}" srcId="{5C48DB13-5F12-4284-89F6-94FE516A4A18}" destId="{CAD7037B-84DD-4D4B-B0D2-D455E13B5FA5}" srcOrd="0" destOrd="0" parTransId="{E7608C1B-23DF-4BB5-9955-EF4C224A6007}" sibTransId="{07A72CEF-3349-427C-AA73-627434190C9D}"/>
    <dgm:cxn modelId="{1397AF58-D461-4E78-8E33-6E097EEFFE3A}" type="presOf" srcId="{2E9D4C2B-E265-45D7-B057-FE06F08A7756}" destId="{E13847D7-B319-4BAE-BCE0-141961F23F3F}" srcOrd="1" destOrd="0" presId="urn:microsoft.com/office/officeart/2005/8/layout/radial5"/>
    <dgm:cxn modelId="{315994AE-CDEC-4270-8371-3B19226E3452}" type="presOf" srcId="{5C48DB13-5F12-4284-89F6-94FE516A4A18}" destId="{5D1199AF-0222-469E-AF3F-98831C0F4B20}" srcOrd="0" destOrd="0" presId="urn:microsoft.com/office/officeart/2005/8/layout/radial5"/>
    <dgm:cxn modelId="{ED121D80-3FA8-44E6-927C-E21E1D255FFF}" srcId="{CAD7037B-84DD-4D4B-B0D2-D455E13B5FA5}" destId="{F0592383-9EAA-4731-9974-70501BFFB91A}" srcOrd="0" destOrd="0" parTransId="{DCD50E92-0150-47EA-BA37-82AB9FACC247}" sibTransId="{95E490C4-78D5-445D-B154-98E99F27E506}"/>
    <dgm:cxn modelId="{563329C1-262F-4885-9F4F-233D8F7E9593}" type="presOf" srcId="{CAD7037B-84DD-4D4B-B0D2-D455E13B5FA5}" destId="{FDD27B2F-B83D-4EC5-B589-BAD7DCF5CF95}" srcOrd="0" destOrd="0" presId="urn:microsoft.com/office/officeart/2005/8/layout/radial5"/>
    <dgm:cxn modelId="{020BAFDD-68EB-4580-B5EB-BBAF0F5FDF57}" type="presOf" srcId="{F0592383-9EAA-4731-9974-70501BFFB91A}" destId="{16805D4F-05E9-48B8-8E33-73E69B15F6BF}" srcOrd="0" destOrd="0" presId="urn:microsoft.com/office/officeart/2005/8/layout/radial5"/>
    <dgm:cxn modelId="{D45B6375-C0CF-4183-8035-18BA8606A3FF}" type="presOf" srcId="{1BD6F357-051C-4548-9249-42344116FCD0}" destId="{67D2F976-5BFF-4CC7-9A5E-9455D5C90BDA}" srcOrd="0" destOrd="0" presId="urn:microsoft.com/office/officeart/2005/8/layout/radial5"/>
    <dgm:cxn modelId="{E205AB6C-E7F2-411D-BA4D-D6F8951E3D9D}" type="presOf" srcId="{7E3C37CD-01C1-4431-B177-B53E8D196853}" destId="{78B6AE23-2E85-469D-8668-87BD4D6EDAA6}" srcOrd="1" destOrd="0" presId="urn:microsoft.com/office/officeart/2005/8/layout/radial5"/>
    <dgm:cxn modelId="{0261880A-3504-4697-AFA4-BE7BC8FEE6B8}" type="presOf" srcId="{56C4401F-87F7-4220-8758-AA589FBFB690}" destId="{53399960-894A-44A8-B632-A4913E2F1086}" srcOrd="0" destOrd="0" presId="urn:microsoft.com/office/officeart/2005/8/layout/radial5"/>
    <dgm:cxn modelId="{FDC88D28-0FD5-4183-9A76-016DD6087E31}" srcId="{CAD7037B-84DD-4D4B-B0D2-D455E13B5FA5}" destId="{56C4401F-87F7-4220-8758-AA589FBFB690}" srcOrd="1" destOrd="0" parTransId="{50DAACBE-372A-46A5-A8D5-8504C6F52AD9}" sibTransId="{802AE317-A034-4EA1-A2A3-E023A9E66488}"/>
    <dgm:cxn modelId="{3FDAB65B-B81C-45AB-96BD-59C662F7D318}" srcId="{CAD7037B-84DD-4D4B-B0D2-D455E13B5FA5}" destId="{A754DF4A-7AD8-40E5-9C0C-668CEF5C0C9D}" srcOrd="2" destOrd="0" parTransId="{7E3C37CD-01C1-4431-B177-B53E8D196853}" sibTransId="{040FA0C1-1978-4922-BD84-657ADE3ACDF9}"/>
    <dgm:cxn modelId="{5B6B301F-5D17-422F-BE15-07C2261897B6}" srcId="{CAD7037B-84DD-4D4B-B0D2-D455E13B5FA5}" destId="{060C0A45-97C6-4F78-AA0B-04E62A4EC8AD}" srcOrd="4" destOrd="0" parTransId="{1BD6F357-051C-4548-9249-42344116FCD0}" sibTransId="{DCD2E71F-9576-4B21-A849-BC8B1099166E}"/>
    <dgm:cxn modelId="{82CB5228-0A08-4995-B88C-2A616C4FD273}" type="presParOf" srcId="{5D1199AF-0222-469E-AF3F-98831C0F4B20}" destId="{FDD27B2F-B83D-4EC5-B589-BAD7DCF5CF95}" srcOrd="0" destOrd="0" presId="urn:microsoft.com/office/officeart/2005/8/layout/radial5"/>
    <dgm:cxn modelId="{7F54879D-81BB-405E-BE19-2AFAE4DC8FE7}" type="presParOf" srcId="{5D1199AF-0222-469E-AF3F-98831C0F4B20}" destId="{CBE1958B-0BD7-4DDB-AC6D-5009C2EC1782}" srcOrd="1" destOrd="0" presId="urn:microsoft.com/office/officeart/2005/8/layout/radial5"/>
    <dgm:cxn modelId="{CB553E20-0A33-4224-8975-1848E80ECE55}" type="presParOf" srcId="{CBE1958B-0BD7-4DDB-AC6D-5009C2EC1782}" destId="{8A6E7BCF-75AA-4488-A67E-9D8C437BF191}" srcOrd="0" destOrd="0" presId="urn:microsoft.com/office/officeart/2005/8/layout/radial5"/>
    <dgm:cxn modelId="{CC37E7DE-0C5C-4352-AE1F-D4CA39A15993}" type="presParOf" srcId="{5D1199AF-0222-469E-AF3F-98831C0F4B20}" destId="{16805D4F-05E9-48B8-8E33-73E69B15F6BF}" srcOrd="2" destOrd="0" presId="urn:microsoft.com/office/officeart/2005/8/layout/radial5"/>
    <dgm:cxn modelId="{ADB3BDBB-C169-4F4F-97C8-51BC1A455438}" type="presParOf" srcId="{5D1199AF-0222-469E-AF3F-98831C0F4B20}" destId="{BDAEE239-F212-47E0-B07B-8EDEEB166BD2}" srcOrd="3" destOrd="0" presId="urn:microsoft.com/office/officeart/2005/8/layout/radial5"/>
    <dgm:cxn modelId="{D053F64C-F314-408D-BE79-E54F548DA061}" type="presParOf" srcId="{BDAEE239-F212-47E0-B07B-8EDEEB166BD2}" destId="{C6C83FD6-6E3C-493F-BDCD-1B08B8D0C7AE}" srcOrd="0" destOrd="0" presId="urn:microsoft.com/office/officeart/2005/8/layout/radial5"/>
    <dgm:cxn modelId="{6325FEC7-EEA1-48EE-AA11-3DB78503B603}" type="presParOf" srcId="{5D1199AF-0222-469E-AF3F-98831C0F4B20}" destId="{53399960-894A-44A8-B632-A4913E2F1086}" srcOrd="4" destOrd="0" presId="urn:microsoft.com/office/officeart/2005/8/layout/radial5"/>
    <dgm:cxn modelId="{DD217814-6990-423D-921D-81B9DA9A57F9}" type="presParOf" srcId="{5D1199AF-0222-469E-AF3F-98831C0F4B20}" destId="{B55F3427-2EAA-48F8-AD58-F7BABDA24D19}" srcOrd="5" destOrd="0" presId="urn:microsoft.com/office/officeart/2005/8/layout/radial5"/>
    <dgm:cxn modelId="{DE713A49-C5A6-437B-AEE2-A94CBD6E1C1C}" type="presParOf" srcId="{B55F3427-2EAA-48F8-AD58-F7BABDA24D19}" destId="{78B6AE23-2E85-469D-8668-87BD4D6EDAA6}" srcOrd="0" destOrd="0" presId="urn:microsoft.com/office/officeart/2005/8/layout/radial5"/>
    <dgm:cxn modelId="{E39F9684-9758-4F99-9CCA-C3FE82EE4629}" type="presParOf" srcId="{5D1199AF-0222-469E-AF3F-98831C0F4B20}" destId="{032383FB-D71A-49FB-9AF1-614055B63AD3}" srcOrd="6" destOrd="0" presId="urn:microsoft.com/office/officeart/2005/8/layout/radial5"/>
    <dgm:cxn modelId="{3F797308-5C05-42EF-B622-190356DD89B0}" type="presParOf" srcId="{5D1199AF-0222-469E-AF3F-98831C0F4B20}" destId="{17E8CBFF-9C63-4DC6-B465-57A9D8D3D233}" srcOrd="7" destOrd="0" presId="urn:microsoft.com/office/officeart/2005/8/layout/radial5"/>
    <dgm:cxn modelId="{8E075189-EDAA-46EE-9905-EDD3E05454D1}" type="presParOf" srcId="{17E8CBFF-9C63-4DC6-B465-57A9D8D3D233}" destId="{E13847D7-B319-4BAE-BCE0-141961F23F3F}" srcOrd="0" destOrd="0" presId="urn:microsoft.com/office/officeart/2005/8/layout/radial5"/>
    <dgm:cxn modelId="{2FFFDD77-FE23-49CD-AC8A-7583E8F266C5}" type="presParOf" srcId="{5D1199AF-0222-469E-AF3F-98831C0F4B20}" destId="{EDE4DB92-9B16-4409-9F73-368C0E39A9E8}" srcOrd="8" destOrd="0" presId="urn:microsoft.com/office/officeart/2005/8/layout/radial5"/>
    <dgm:cxn modelId="{99C3B359-0446-4004-A066-59D18942B308}" type="presParOf" srcId="{5D1199AF-0222-469E-AF3F-98831C0F4B20}" destId="{67D2F976-5BFF-4CC7-9A5E-9455D5C90BDA}" srcOrd="9" destOrd="0" presId="urn:microsoft.com/office/officeart/2005/8/layout/radial5"/>
    <dgm:cxn modelId="{9A820736-4984-4778-AF52-20C4AF428A68}" type="presParOf" srcId="{67D2F976-5BFF-4CC7-9A5E-9455D5C90BDA}" destId="{66BD61FD-F714-40B9-B719-CB05E15721EE}" srcOrd="0" destOrd="0" presId="urn:microsoft.com/office/officeart/2005/8/layout/radial5"/>
    <dgm:cxn modelId="{D62B29A4-D102-4907-B690-651B35860624}" type="presParOf" srcId="{5D1199AF-0222-469E-AF3F-98831C0F4B20}" destId="{BA882FAC-7BD8-452B-909A-5AEA22ECC3D4}" srcOrd="10" destOrd="0" presId="urn:microsoft.com/office/officeart/2005/8/layout/radial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F2AE0A-ACA9-4CDB-A7F4-CB80951794F0}" type="doc">
      <dgm:prSet loTypeId="urn:microsoft.com/office/officeart/2005/8/layout/radial5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38FDF8E-65FD-4EBB-B5C3-62FCB059251D}">
      <dgm:prSet phldrT="[Текст]"/>
      <dgm:spPr/>
      <dgm:t>
        <a:bodyPr/>
        <a:lstStyle/>
        <a:p>
          <a:r>
            <a:rPr lang="ru-RU" dirty="0" smtClean="0"/>
            <a:t>Казахстан</a:t>
          </a:r>
          <a:endParaRPr lang="ru-RU" dirty="0"/>
        </a:p>
      </dgm:t>
    </dgm:pt>
    <dgm:pt modelId="{97ABCA6B-A494-4A30-97AF-6CC2359B79DD}" type="parTrans" cxnId="{4B5EBD74-B7B3-47AC-8A98-21B49069DEA8}">
      <dgm:prSet/>
      <dgm:spPr/>
      <dgm:t>
        <a:bodyPr/>
        <a:lstStyle/>
        <a:p>
          <a:endParaRPr lang="ru-RU"/>
        </a:p>
      </dgm:t>
    </dgm:pt>
    <dgm:pt modelId="{8899545A-584D-4AFD-8DE6-38FECB4B38CC}" type="sibTrans" cxnId="{4B5EBD74-B7B3-47AC-8A98-21B49069DEA8}">
      <dgm:prSet/>
      <dgm:spPr/>
      <dgm:t>
        <a:bodyPr/>
        <a:lstStyle/>
        <a:p>
          <a:endParaRPr lang="ru-RU"/>
        </a:p>
      </dgm:t>
    </dgm:pt>
    <dgm:pt modelId="{11FF68AA-2B98-4D12-8F44-B31480F20922}">
      <dgm:prSet phldrT="[Текст]"/>
      <dgm:spPr/>
      <dgm:t>
        <a:bodyPr/>
        <a:lstStyle/>
        <a:p>
          <a:r>
            <a:rPr lang="ru-RU" dirty="0" smtClean="0"/>
            <a:t>Узбекистан 2,898</a:t>
          </a:r>
          <a:endParaRPr lang="ru-RU" dirty="0"/>
        </a:p>
      </dgm:t>
    </dgm:pt>
    <dgm:pt modelId="{6ED0C392-6B25-4E6B-81E6-8B6C746586AA}" type="parTrans" cxnId="{5A21CC45-4185-4704-9ABA-75333451E9DA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C98CB4C8-9049-485B-B79C-C66574F77B9D}" type="sibTrans" cxnId="{5A21CC45-4185-4704-9ABA-75333451E9DA}">
      <dgm:prSet/>
      <dgm:spPr/>
      <dgm:t>
        <a:bodyPr/>
        <a:lstStyle/>
        <a:p>
          <a:endParaRPr lang="ru-RU"/>
        </a:p>
      </dgm:t>
    </dgm:pt>
    <dgm:pt modelId="{AA9D6C09-77C6-42B5-944D-7A51CD9DE10E}">
      <dgm:prSet phldrT="[Текст]"/>
      <dgm:spPr/>
      <dgm:t>
        <a:bodyPr/>
        <a:lstStyle/>
        <a:p>
          <a:r>
            <a:rPr lang="ru-RU" dirty="0" smtClean="0"/>
            <a:t>Китай 1,145</a:t>
          </a:r>
          <a:endParaRPr lang="ru-RU" dirty="0"/>
        </a:p>
      </dgm:t>
    </dgm:pt>
    <dgm:pt modelId="{2F2A0843-8ED8-48F4-A03B-77E7AA640BAD}" type="parTrans" cxnId="{A46731C2-5D78-4C4F-A699-B4E44D1B760B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8DD8AB8-D263-4BF5-A3A9-11CDFAD93347}" type="sibTrans" cxnId="{A46731C2-5D78-4C4F-A699-B4E44D1B760B}">
      <dgm:prSet/>
      <dgm:spPr/>
      <dgm:t>
        <a:bodyPr/>
        <a:lstStyle/>
        <a:p>
          <a:endParaRPr lang="ru-RU"/>
        </a:p>
      </dgm:t>
    </dgm:pt>
    <dgm:pt modelId="{EF4A185B-A291-413A-96F8-E8FC5A91092D}">
      <dgm:prSet phldrT="[Текст]"/>
      <dgm:spPr/>
      <dgm:t>
        <a:bodyPr/>
        <a:lstStyle/>
        <a:p>
          <a:r>
            <a:rPr lang="ru-RU" dirty="0" smtClean="0"/>
            <a:t>Монголия 628</a:t>
          </a:r>
          <a:endParaRPr lang="ru-RU" dirty="0"/>
        </a:p>
      </dgm:t>
    </dgm:pt>
    <dgm:pt modelId="{B061C900-B084-4104-B7A7-C83AA4CF7AC1}" type="parTrans" cxnId="{504B82A3-52DF-41FF-B55C-CE669C23A3D5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DA1F4DD6-1805-4FFE-8E7A-BDB539161C8D}" type="sibTrans" cxnId="{504B82A3-52DF-41FF-B55C-CE669C23A3D5}">
      <dgm:prSet/>
      <dgm:spPr/>
      <dgm:t>
        <a:bodyPr/>
        <a:lstStyle/>
        <a:p>
          <a:endParaRPr lang="ru-RU"/>
        </a:p>
      </dgm:t>
    </dgm:pt>
    <dgm:pt modelId="{19C068F1-2305-4501-AF9C-ABFC26351D98}">
      <dgm:prSet phldrT="[Текст]"/>
      <dgm:spPr/>
      <dgm:t>
        <a:bodyPr/>
        <a:lstStyle/>
        <a:p>
          <a:pPr rtl="0"/>
          <a:r>
            <a:rPr lang="ru-RU" dirty="0" smtClean="0"/>
            <a:t>Туркменистан 589</a:t>
          </a:r>
          <a:endParaRPr lang="ru-RU" dirty="0"/>
        </a:p>
      </dgm:t>
    </dgm:pt>
    <dgm:pt modelId="{7D54B986-23D5-4179-8D40-BB32BF3E232E}" type="parTrans" cxnId="{5A8C3766-3055-44F3-827A-96BDC003AD4C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FC8D006-B8C3-48B3-9C73-20F14679D2C8}" type="sibTrans" cxnId="{5A8C3766-3055-44F3-827A-96BDC003AD4C}">
      <dgm:prSet/>
      <dgm:spPr/>
      <dgm:t>
        <a:bodyPr/>
        <a:lstStyle/>
        <a:p>
          <a:endParaRPr lang="ru-RU"/>
        </a:p>
      </dgm:t>
    </dgm:pt>
    <dgm:pt modelId="{C0135BDD-CE5C-4D0D-9ABC-519BC0E112DC}">
      <dgm:prSet custT="1"/>
      <dgm:spPr/>
      <dgm:t>
        <a:bodyPr/>
        <a:lstStyle/>
        <a:p>
          <a:r>
            <a:rPr lang="ru-RU" sz="1200" b="1" dirty="0" smtClean="0"/>
            <a:t>Россия 1,993</a:t>
          </a:r>
          <a:endParaRPr lang="ru-RU" sz="1200" b="1" dirty="0"/>
        </a:p>
      </dgm:t>
    </dgm:pt>
    <dgm:pt modelId="{C943334D-139A-443E-9482-D55FFDE55025}" type="parTrans" cxnId="{D69A50EA-5EE8-41A1-A4EE-034DE2CD442C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1BF52C2-665C-4AEB-B2D4-C29F68289EBA}" type="sibTrans" cxnId="{D69A50EA-5EE8-41A1-A4EE-034DE2CD442C}">
      <dgm:prSet/>
      <dgm:spPr/>
      <dgm:t>
        <a:bodyPr/>
        <a:lstStyle/>
        <a:p>
          <a:endParaRPr lang="ru-RU"/>
        </a:p>
      </dgm:t>
    </dgm:pt>
    <dgm:pt modelId="{3C5FE6D9-A6B4-462E-A803-6994D9C51647}" type="pres">
      <dgm:prSet presAssocID="{B9F2AE0A-ACA9-4CDB-A7F4-CB80951794F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71C991-3EA1-4576-8349-1EE9641738CA}" type="pres">
      <dgm:prSet presAssocID="{D38FDF8E-65FD-4EBB-B5C3-62FCB059251D}" presName="centerShape" presStyleLbl="node0" presStyleIdx="0" presStyleCnt="1" custLinFactNeighborX="-516" custLinFactNeighborY="-1841"/>
      <dgm:spPr/>
      <dgm:t>
        <a:bodyPr/>
        <a:lstStyle/>
        <a:p>
          <a:endParaRPr lang="ru-RU"/>
        </a:p>
      </dgm:t>
    </dgm:pt>
    <dgm:pt modelId="{9D5FF549-6BA5-4DA7-A0F6-88F94444A83D}" type="pres">
      <dgm:prSet presAssocID="{C943334D-139A-443E-9482-D55FFDE55025}" presName="parTrans" presStyleLbl="sibTrans2D1" presStyleIdx="0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6137DF0F-801C-41DA-923A-14C5EC281431}" type="pres">
      <dgm:prSet presAssocID="{C943334D-139A-443E-9482-D55FFDE5502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6F955B5B-D73F-479B-9282-6186F9E64021}" type="pres">
      <dgm:prSet presAssocID="{C0135BDD-CE5C-4D0D-9ABC-519BC0E112D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3D4F7-9621-4501-80B4-0E19CBDC623E}" type="pres">
      <dgm:prSet presAssocID="{6ED0C392-6B25-4E6B-81E6-8B6C746586AA}" presName="parTrans" presStyleLbl="sibTrans2D1" presStyleIdx="1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831FEA1A-8B77-43DE-9DE9-EEB9B6E160BF}" type="pres">
      <dgm:prSet presAssocID="{6ED0C392-6B25-4E6B-81E6-8B6C746586A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CBBD9C15-71CB-4CAE-A6C0-F2241B9DE298}" type="pres">
      <dgm:prSet presAssocID="{11FF68AA-2B98-4D12-8F44-B31480F2092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6FF203-A69D-4082-AF51-39561EE88F80}" type="pres">
      <dgm:prSet presAssocID="{2F2A0843-8ED8-48F4-A03B-77E7AA640BAD}" presName="parTrans" presStyleLbl="sibTrans2D1" presStyleIdx="2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76EB5236-1B4A-4C84-829D-2FA38D10D153}" type="pres">
      <dgm:prSet presAssocID="{2F2A0843-8ED8-48F4-A03B-77E7AA640BA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1A983F6-614F-4874-84F6-E502D3023160}" type="pres">
      <dgm:prSet presAssocID="{AA9D6C09-77C6-42B5-944D-7A51CD9DE10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7FED3-DB40-416F-9E7F-7F59B3479E7E}" type="pres">
      <dgm:prSet presAssocID="{B061C900-B084-4104-B7A7-C83AA4CF7AC1}" presName="parTrans" presStyleLbl="sibTrans2D1" presStyleIdx="3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09DA3F21-67AE-427C-B793-26388C19F6E8}" type="pres">
      <dgm:prSet presAssocID="{B061C900-B084-4104-B7A7-C83AA4CF7AC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B1CA6E6-26C4-46A2-874A-CF6B0141F486}" type="pres">
      <dgm:prSet presAssocID="{EF4A185B-A291-413A-96F8-E8FC5A91092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7B892-3B6A-4C99-BB50-763CB37EAC71}" type="pres">
      <dgm:prSet presAssocID="{7D54B986-23D5-4179-8D40-BB32BF3E232E}" presName="parTrans" presStyleLbl="sibTrans2D1" presStyleIdx="4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946005CF-7D1A-4AB3-8619-8FEE379D2CF4}" type="pres">
      <dgm:prSet presAssocID="{7D54B986-23D5-4179-8D40-BB32BF3E232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A080122D-4D48-4EF5-BB71-89D479EFEEE7}" type="pres">
      <dgm:prSet presAssocID="{19C068F1-2305-4501-AF9C-ABFC26351D9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21CC45-4185-4704-9ABA-75333451E9DA}" srcId="{D38FDF8E-65FD-4EBB-B5C3-62FCB059251D}" destId="{11FF68AA-2B98-4D12-8F44-B31480F20922}" srcOrd="1" destOrd="0" parTransId="{6ED0C392-6B25-4E6B-81E6-8B6C746586AA}" sibTransId="{C98CB4C8-9049-485B-B79C-C66574F77B9D}"/>
    <dgm:cxn modelId="{1699CCE6-3913-4BC9-B70A-E2E1FB5E216F}" type="presOf" srcId="{AA9D6C09-77C6-42B5-944D-7A51CD9DE10E}" destId="{E1A983F6-614F-4874-84F6-E502D3023160}" srcOrd="0" destOrd="0" presId="urn:microsoft.com/office/officeart/2005/8/layout/radial5"/>
    <dgm:cxn modelId="{CD2BC865-5678-4970-B2C9-53A6E5211404}" type="presOf" srcId="{11FF68AA-2B98-4D12-8F44-B31480F20922}" destId="{CBBD9C15-71CB-4CAE-A6C0-F2241B9DE298}" srcOrd="0" destOrd="0" presId="urn:microsoft.com/office/officeart/2005/8/layout/radial5"/>
    <dgm:cxn modelId="{D61350C5-2166-4A43-B3D1-E6F1DB5021C0}" type="presOf" srcId="{6ED0C392-6B25-4E6B-81E6-8B6C746586AA}" destId="{831FEA1A-8B77-43DE-9DE9-EEB9B6E160BF}" srcOrd="1" destOrd="0" presId="urn:microsoft.com/office/officeart/2005/8/layout/radial5"/>
    <dgm:cxn modelId="{1C1CCFE1-BD3E-4E4A-BBE7-7B34E8C34E62}" type="presOf" srcId="{7D54B986-23D5-4179-8D40-BB32BF3E232E}" destId="{7DE7B892-3B6A-4C99-BB50-763CB37EAC71}" srcOrd="0" destOrd="0" presId="urn:microsoft.com/office/officeart/2005/8/layout/radial5"/>
    <dgm:cxn modelId="{3E17B02A-4A9F-427F-95E1-EAB51FB78E19}" type="presOf" srcId="{B061C900-B084-4104-B7A7-C83AA4CF7AC1}" destId="{42C7FED3-DB40-416F-9E7F-7F59B3479E7E}" srcOrd="0" destOrd="0" presId="urn:microsoft.com/office/officeart/2005/8/layout/radial5"/>
    <dgm:cxn modelId="{7C1A56B8-60F9-4816-A11F-B5661ED8226A}" type="presOf" srcId="{2F2A0843-8ED8-48F4-A03B-77E7AA640BAD}" destId="{596FF203-A69D-4082-AF51-39561EE88F80}" srcOrd="0" destOrd="0" presId="urn:microsoft.com/office/officeart/2005/8/layout/radial5"/>
    <dgm:cxn modelId="{D69A50EA-5EE8-41A1-A4EE-034DE2CD442C}" srcId="{D38FDF8E-65FD-4EBB-B5C3-62FCB059251D}" destId="{C0135BDD-CE5C-4D0D-9ABC-519BC0E112DC}" srcOrd="0" destOrd="0" parTransId="{C943334D-139A-443E-9482-D55FFDE55025}" sibTransId="{91BF52C2-665C-4AEB-B2D4-C29F68289EBA}"/>
    <dgm:cxn modelId="{B47998F3-A604-47DE-A4D9-A477074F8AE9}" type="presOf" srcId="{B061C900-B084-4104-B7A7-C83AA4CF7AC1}" destId="{09DA3F21-67AE-427C-B793-26388C19F6E8}" srcOrd="1" destOrd="0" presId="urn:microsoft.com/office/officeart/2005/8/layout/radial5"/>
    <dgm:cxn modelId="{4B5EBD74-B7B3-47AC-8A98-21B49069DEA8}" srcId="{B9F2AE0A-ACA9-4CDB-A7F4-CB80951794F0}" destId="{D38FDF8E-65FD-4EBB-B5C3-62FCB059251D}" srcOrd="0" destOrd="0" parTransId="{97ABCA6B-A494-4A30-97AF-6CC2359B79DD}" sibTransId="{8899545A-584D-4AFD-8DE6-38FECB4B38CC}"/>
    <dgm:cxn modelId="{5A8C3766-3055-44F3-827A-96BDC003AD4C}" srcId="{D38FDF8E-65FD-4EBB-B5C3-62FCB059251D}" destId="{19C068F1-2305-4501-AF9C-ABFC26351D98}" srcOrd="4" destOrd="0" parTransId="{7D54B986-23D5-4179-8D40-BB32BF3E232E}" sibTransId="{6FC8D006-B8C3-48B3-9C73-20F14679D2C8}"/>
    <dgm:cxn modelId="{B53C738F-0B62-425C-9D8D-049630788226}" type="presOf" srcId="{2F2A0843-8ED8-48F4-A03B-77E7AA640BAD}" destId="{76EB5236-1B4A-4C84-829D-2FA38D10D153}" srcOrd="1" destOrd="0" presId="urn:microsoft.com/office/officeart/2005/8/layout/radial5"/>
    <dgm:cxn modelId="{3EB40396-5142-468C-843F-CD03C99C6B6F}" type="presOf" srcId="{C943334D-139A-443E-9482-D55FFDE55025}" destId="{6137DF0F-801C-41DA-923A-14C5EC281431}" srcOrd="1" destOrd="0" presId="urn:microsoft.com/office/officeart/2005/8/layout/radial5"/>
    <dgm:cxn modelId="{787B8322-1884-41C9-B787-E075BB937828}" type="presOf" srcId="{7D54B986-23D5-4179-8D40-BB32BF3E232E}" destId="{946005CF-7D1A-4AB3-8619-8FEE379D2CF4}" srcOrd="1" destOrd="0" presId="urn:microsoft.com/office/officeart/2005/8/layout/radial5"/>
    <dgm:cxn modelId="{E7014748-9A1A-4094-9AA4-2BA8DE51425E}" type="presOf" srcId="{C0135BDD-CE5C-4D0D-9ABC-519BC0E112DC}" destId="{6F955B5B-D73F-479B-9282-6186F9E64021}" srcOrd="0" destOrd="0" presId="urn:microsoft.com/office/officeart/2005/8/layout/radial5"/>
    <dgm:cxn modelId="{504B82A3-52DF-41FF-B55C-CE669C23A3D5}" srcId="{D38FDF8E-65FD-4EBB-B5C3-62FCB059251D}" destId="{EF4A185B-A291-413A-96F8-E8FC5A91092D}" srcOrd="3" destOrd="0" parTransId="{B061C900-B084-4104-B7A7-C83AA4CF7AC1}" sibTransId="{DA1F4DD6-1805-4FFE-8E7A-BDB539161C8D}"/>
    <dgm:cxn modelId="{53302961-55F2-4407-A0A4-CCA9497212FF}" type="presOf" srcId="{6ED0C392-6B25-4E6B-81E6-8B6C746586AA}" destId="{3D03D4F7-9621-4501-80B4-0E19CBDC623E}" srcOrd="0" destOrd="0" presId="urn:microsoft.com/office/officeart/2005/8/layout/radial5"/>
    <dgm:cxn modelId="{5B317015-BA90-43BC-A5EA-B9ECFEE9AA75}" type="presOf" srcId="{EF4A185B-A291-413A-96F8-E8FC5A91092D}" destId="{1B1CA6E6-26C4-46A2-874A-CF6B0141F486}" srcOrd="0" destOrd="0" presId="urn:microsoft.com/office/officeart/2005/8/layout/radial5"/>
    <dgm:cxn modelId="{2D02FB5B-A28E-4221-A07C-ED36BD75D93E}" type="presOf" srcId="{B9F2AE0A-ACA9-4CDB-A7F4-CB80951794F0}" destId="{3C5FE6D9-A6B4-462E-A803-6994D9C51647}" srcOrd="0" destOrd="0" presId="urn:microsoft.com/office/officeart/2005/8/layout/radial5"/>
    <dgm:cxn modelId="{A46731C2-5D78-4C4F-A699-B4E44D1B760B}" srcId="{D38FDF8E-65FD-4EBB-B5C3-62FCB059251D}" destId="{AA9D6C09-77C6-42B5-944D-7A51CD9DE10E}" srcOrd="2" destOrd="0" parTransId="{2F2A0843-8ED8-48F4-A03B-77E7AA640BAD}" sibTransId="{28DD8AB8-D263-4BF5-A3A9-11CDFAD93347}"/>
    <dgm:cxn modelId="{86E13E1D-98CD-47B8-84BD-E5F55B281643}" type="presOf" srcId="{C943334D-139A-443E-9482-D55FFDE55025}" destId="{9D5FF549-6BA5-4DA7-A0F6-88F94444A83D}" srcOrd="0" destOrd="0" presId="urn:microsoft.com/office/officeart/2005/8/layout/radial5"/>
    <dgm:cxn modelId="{C4AFBCC3-C1FB-45CB-9D41-3FD8630027C3}" type="presOf" srcId="{D38FDF8E-65FD-4EBB-B5C3-62FCB059251D}" destId="{E171C991-3EA1-4576-8349-1EE9641738CA}" srcOrd="0" destOrd="0" presId="urn:microsoft.com/office/officeart/2005/8/layout/radial5"/>
    <dgm:cxn modelId="{206CE4E0-E2A3-43FB-84C3-41A174F883E1}" type="presOf" srcId="{19C068F1-2305-4501-AF9C-ABFC26351D98}" destId="{A080122D-4D48-4EF5-BB71-89D479EFEEE7}" srcOrd="0" destOrd="0" presId="urn:microsoft.com/office/officeart/2005/8/layout/radial5"/>
    <dgm:cxn modelId="{C07C8FDE-AF57-4E2A-AE32-88496CE60414}" type="presParOf" srcId="{3C5FE6D9-A6B4-462E-A803-6994D9C51647}" destId="{E171C991-3EA1-4576-8349-1EE9641738CA}" srcOrd="0" destOrd="0" presId="urn:microsoft.com/office/officeart/2005/8/layout/radial5"/>
    <dgm:cxn modelId="{16054A3C-08FB-46D3-AD96-3345EC2FB877}" type="presParOf" srcId="{3C5FE6D9-A6B4-462E-A803-6994D9C51647}" destId="{9D5FF549-6BA5-4DA7-A0F6-88F94444A83D}" srcOrd="1" destOrd="0" presId="urn:microsoft.com/office/officeart/2005/8/layout/radial5"/>
    <dgm:cxn modelId="{594DA87F-4E77-445A-A827-0082D66C39FF}" type="presParOf" srcId="{9D5FF549-6BA5-4DA7-A0F6-88F94444A83D}" destId="{6137DF0F-801C-41DA-923A-14C5EC281431}" srcOrd="0" destOrd="0" presId="urn:microsoft.com/office/officeart/2005/8/layout/radial5"/>
    <dgm:cxn modelId="{20F55215-8992-4E7E-A92A-915A9555A28B}" type="presParOf" srcId="{3C5FE6D9-A6B4-462E-A803-6994D9C51647}" destId="{6F955B5B-D73F-479B-9282-6186F9E64021}" srcOrd="2" destOrd="0" presId="urn:microsoft.com/office/officeart/2005/8/layout/radial5"/>
    <dgm:cxn modelId="{2F8DB08C-B1A1-408E-B2A2-87BFBE4B007C}" type="presParOf" srcId="{3C5FE6D9-A6B4-462E-A803-6994D9C51647}" destId="{3D03D4F7-9621-4501-80B4-0E19CBDC623E}" srcOrd="3" destOrd="0" presId="urn:microsoft.com/office/officeart/2005/8/layout/radial5"/>
    <dgm:cxn modelId="{075293D2-9321-479F-BD83-F561D076CFEA}" type="presParOf" srcId="{3D03D4F7-9621-4501-80B4-0E19CBDC623E}" destId="{831FEA1A-8B77-43DE-9DE9-EEB9B6E160BF}" srcOrd="0" destOrd="0" presId="urn:microsoft.com/office/officeart/2005/8/layout/radial5"/>
    <dgm:cxn modelId="{E4AA09F9-501B-4967-9CEE-D3D1EF6CBF69}" type="presParOf" srcId="{3C5FE6D9-A6B4-462E-A803-6994D9C51647}" destId="{CBBD9C15-71CB-4CAE-A6C0-F2241B9DE298}" srcOrd="4" destOrd="0" presId="urn:microsoft.com/office/officeart/2005/8/layout/radial5"/>
    <dgm:cxn modelId="{0A040924-CF1D-4D66-B69D-FB4E08E1C6E2}" type="presParOf" srcId="{3C5FE6D9-A6B4-462E-A803-6994D9C51647}" destId="{596FF203-A69D-4082-AF51-39561EE88F80}" srcOrd="5" destOrd="0" presId="urn:microsoft.com/office/officeart/2005/8/layout/radial5"/>
    <dgm:cxn modelId="{014CF23A-09CF-4DDD-8A83-1B9083648B5B}" type="presParOf" srcId="{596FF203-A69D-4082-AF51-39561EE88F80}" destId="{76EB5236-1B4A-4C84-829D-2FA38D10D153}" srcOrd="0" destOrd="0" presId="urn:microsoft.com/office/officeart/2005/8/layout/radial5"/>
    <dgm:cxn modelId="{FE0163BB-49D5-44DE-8AAE-EED833AAB20A}" type="presParOf" srcId="{3C5FE6D9-A6B4-462E-A803-6994D9C51647}" destId="{E1A983F6-614F-4874-84F6-E502D3023160}" srcOrd="6" destOrd="0" presId="urn:microsoft.com/office/officeart/2005/8/layout/radial5"/>
    <dgm:cxn modelId="{F552618F-3204-4758-B086-1956CFE042D7}" type="presParOf" srcId="{3C5FE6D9-A6B4-462E-A803-6994D9C51647}" destId="{42C7FED3-DB40-416F-9E7F-7F59B3479E7E}" srcOrd="7" destOrd="0" presId="urn:microsoft.com/office/officeart/2005/8/layout/radial5"/>
    <dgm:cxn modelId="{F8AD4BA5-6E90-44B5-857A-5EB480F4A3D9}" type="presParOf" srcId="{42C7FED3-DB40-416F-9E7F-7F59B3479E7E}" destId="{09DA3F21-67AE-427C-B793-26388C19F6E8}" srcOrd="0" destOrd="0" presId="urn:microsoft.com/office/officeart/2005/8/layout/radial5"/>
    <dgm:cxn modelId="{F019A208-8C22-46AB-8BBD-70218D1916D3}" type="presParOf" srcId="{3C5FE6D9-A6B4-462E-A803-6994D9C51647}" destId="{1B1CA6E6-26C4-46A2-874A-CF6B0141F486}" srcOrd="8" destOrd="0" presId="urn:microsoft.com/office/officeart/2005/8/layout/radial5"/>
    <dgm:cxn modelId="{920509A4-BF94-446F-9623-638928532747}" type="presParOf" srcId="{3C5FE6D9-A6B4-462E-A803-6994D9C51647}" destId="{7DE7B892-3B6A-4C99-BB50-763CB37EAC71}" srcOrd="9" destOrd="0" presId="urn:microsoft.com/office/officeart/2005/8/layout/radial5"/>
    <dgm:cxn modelId="{208C0407-3080-4371-82E0-757E9166D0CA}" type="presParOf" srcId="{7DE7B892-3B6A-4C99-BB50-763CB37EAC71}" destId="{946005CF-7D1A-4AB3-8619-8FEE379D2CF4}" srcOrd="0" destOrd="0" presId="urn:microsoft.com/office/officeart/2005/8/layout/radial5"/>
    <dgm:cxn modelId="{5CE469D4-A8A1-4418-A402-B008C19E9A66}" type="presParOf" srcId="{3C5FE6D9-A6B4-462E-A803-6994D9C51647}" destId="{A080122D-4D48-4EF5-BB71-89D479EFEEE7}" srcOrd="1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7947-9D97-448A-9278-1C681FB255A6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69A14-E692-424A-A3FE-210A60DC00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fld id="{9149EFC9-5414-4EFC-970C-8F0D583E507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t>11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1888" y="677863"/>
            <a:ext cx="4594225" cy="3446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497D4-0BCA-4F96-8FF6-28A1080574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1B05E-7DEF-46B7-AD3C-C35FD18D9EEC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BB64-EC59-4523-A4C3-A0C64EAFB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85776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/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Построение внутренней и внешней систем обеспечения качества на примере Казахстана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3557590" cy="685808"/>
          </a:xfrm>
        </p:spPr>
        <p:txBody>
          <a:bodyPr>
            <a:noAutofit/>
          </a:bodyPr>
          <a:lstStyle/>
          <a:p>
            <a:pPr lvl="0" algn="l"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Советник ректора</a:t>
            </a:r>
            <a:endParaRPr lang="en-US" sz="1400" dirty="0" smtClean="0">
              <a:solidFill>
                <a:schemeClr val="bg1"/>
              </a:solidFill>
            </a:endParaRPr>
          </a:p>
          <a:p>
            <a:pPr lvl="0" algn="l"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Председатель Экспертного совета НААР</a:t>
            </a:r>
          </a:p>
          <a:p>
            <a:pPr lvl="0" algn="l"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Член Национальной команды </a:t>
            </a:r>
            <a:r>
              <a:rPr lang="ru-RU" sz="1400" dirty="0" err="1" smtClean="0">
                <a:solidFill>
                  <a:schemeClr val="bg1"/>
                </a:solidFill>
              </a:rPr>
              <a:t>эеспертов</a:t>
            </a:r>
            <a:r>
              <a:rPr lang="ru-RU" sz="1400" dirty="0" smtClean="0">
                <a:solidFill>
                  <a:schemeClr val="bg1"/>
                </a:solidFill>
              </a:rPr>
              <a:t> по реформированию высшего образования</a:t>
            </a:r>
            <a:endParaRPr lang="ru-RU" sz="1400" dirty="0">
              <a:solidFill>
                <a:schemeClr val="bg1"/>
              </a:solidFill>
            </a:endParaRPr>
          </a:p>
          <a:p>
            <a:pPr lvl="0" algn="l"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доц</a:t>
            </a:r>
            <a:r>
              <a:rPr lang="ru-RU" sz="1400" dirty="0">
                <a:solidFill>
                  <a:schemeClr val="bg1"/>
                </a:solidFill>
              </a:rPr>
              <a:t>., к.п.н. Скиба М.А.</a:t>
            </a:r>
          </a:p>
          <a:p>
            <a:pPr algn="l"/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ight Triangle 5"/>
          <p:cNvSpPr/>
          <p:nvPr/>
        </p:nvSpPr>
        <p:spPr>
          <a:xfrm rot="10800000">
            <a:off x="6772832" y="-2"/>
            <a:ext cx="2371167" cy="235743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78" y="-642966"/>
            <a:ext cx="2843586" cy="2197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Модернизация высшего образования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2565492"/>
              </p:ext>
            </p:extLst>
          </p:nvPr>
        </p:nvGraphicFramePr>
        <p:xfrm>
          <a:off x="214282" y="571480"/>
          <a:ext cx="8711258" cy="484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7786"/>
                <a:gridCol w="60434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МОДЕРНИЗАЦИЯ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основе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Студентов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Отбор студентов на основе олимпиад</a:t>
                      </a:r>
                    </a:p>
                    <a:p>
                      <a:r>
                        <a:rPr lang="ru-RU" sz="2400" dirty="0" smtClean="0"/>
                        <a:t>Мобильность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Информационной среды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SMART</a:t>
                      </a:r>
                      <a:endParaRPr lang="ru-RU" sz="2400" dirty="0" smtClean="0"/>
                    </a:p>
                    <a:p>
                      <a:r>
                        <a:rPr lang="ru-RU" sz="2400" dirty="0" smtClean="0"/>
                        <a:t>МООС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Управления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Государственно-частное партнерство</a:t>
                      </a:r>
                    </a:p>
                    <a:p>
                      <a:r>
                        <a:rPr lang="ru-RU" sz="2400" dirty="0" smtClean="0"/>
                        <a:t>Корпоративное</a:t>
                      </a:r>
                      <a:r>
                        <a:rPr lang="ru-RU" sz="2400" baseline="0" dirty="0" smtClean="0"/>
                        <a:t> управление</a:t>
                      </a:r>
                    </a:p>
                    <a:p>
                      <a:r>
                        <a:rPr lang="ru-RU" sz="2400" baseline="0" dirty="0" smtClean="0"/>
                        <a:t>Внешние консультационные советы и Наблюдательные советы</a:t>
                      </a:r>
                    </a:p>
                    <a:p>
                      <a:r>
                        <a:rPr lang="kk-KZ" sz="2400" baseline="0" dirty="0" smtClean="0"/>
                        <a:t>Привлечение зарубежных управленцев (2016 – 8, 2017 – 40)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Пересмотр!!!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11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142875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 fontAlgn="auto"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600" b="1" dirty="0">
                <a:solidFill>
                  <a:schemeClr val="accent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Национальная модель аккредитации</a:t>
            </a:r>
          </a:p>
          <a:p>
            <a:pPr algn="r" fontAlgn="auto"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600" b="1" dirty="0">
                <a:solidFill>
                  <a:schemeClr val="accent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в сфере образования</a:t>
            </a:r>
            <a:endParaRPr lang="en-GB" sz="2600" b="1" dirty="0">
              <a:solidFill>
                <a:schemeClr val="accent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85813" y="1857375"/>
            <a:ext cx="2143125" cy="1928813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Нормативная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база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(стандарты и критерии оценки)</a:t>
            </a:r>
            <a:endParaRPr lang="en-GB" sz="16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3316" name="Oval 3"/>
          <p:cNvSpPr>
            <a:spLocks noChangeArrowheads="1"/>
          </p:cNvSpPr>
          <p:nvPr/>
        </p:nvSpPr>
        <p:spPr bwMode="auto">
          <a:xfrm>
            <a:off x="0" y="2286000"/>
            <a:ext cx="1000125" cy="10715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Century Gothic" pitchFamily="34" charset="0"/>
              </a:rPr>
              <a:t>1.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786188" y="1857375"/>
            <a:ext cx="2143125" cy="1928813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Методология организации и проведения оценки качества</a:t>
            </a:r>
            <a:endParaRPr lang="en-GB" sz="16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6858000" y="1857375"/>
            <a:ext cx="2143125" cy="1928813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Система подготовки и отбора экспертов по внутренней и внешней оценке качества образования</a:t>
            </a:r>
            <a:endParaRPr lang="en-GB" sz="16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3319" name="Oval 6"/>
          <p:cNvSpPr>
            <a:spLocks noChangeArrowheads="1"/>
          </p:cNvSpPr>
          <p:nvPr/>
        </p:nvSpPr>
        <p:spPr bwMode="auto">
          <a:xfrm>
            <a:off x="3000375" y="2286000"/>
            <a:ext cx="1000125" cy="10715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Century Gothic" pitchFamily="34" charset="0"/>
              </a:rPr>
              <a:t>2.</a:t>
            </a:r>
          </a:p>
        </p:txBody>
      </p:sp>
      <p:sp>
        <p:nvSpPr>
          <p:cNvPr id="13320" name="Oval 7"/>
          <p:cNvSpPr>
            <a:spLocks noChangeArrowheads="1"/>
          </p:cNvSpPr>
          <p:nvPr/>
        </p:nvSpPr>
        <p:spPr bwMode="auto">
          <a:xfrm>
            <a:off x="6000750" y="2286000"/>
            <a:ext cx="1000125" cy="10715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Century Gothic" pitchFamily="34" charset="0"/>
              </a:rPr>
              <a:t>3.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85813" y="4500563"/>
            <a:ext cx="2143125" cy="1928812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Century Gothic" pitchFamily="34" charset="0"/>
              </a:rPr>
              <a:t>Процедура самооценки.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Century Gothic" pitchFamily="34" charset="0"/>
              </a:rPr>
              <a:t>Внешняя оценка </a:t>
            </a:r>
            <a:endParaRPr lang="en-GB" sz="160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60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3322" name="Oval 9"/>
          <p:cNvSpPr>
            <a:spLocks noChangeArrowheads="1"/>
          </p:cNvSpPr>
          <p:nvPr/>
        </p:nvSpPr>
        <p:spPr bwMode="auto">
          <a:xfrm>
            <a:off x="0" y="4929188"/>
            <a:ext cx="1000125" cy="10715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>
                <a:solidFill>
                  <a:srgbClr val="000000"/>
                </a:solidFill>
                <a:latin typeface="Century Gothic" pitchFamily="34" charset="0"/>
              </a:rPr>
              <a:t>4.</a:t>
            </a: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3786188" y="4500563"/>
            <a:ext cx="2143125" cy="1928812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Century Gothic" pitchFamily="34" charset="0"/>
              </a:rPr>
              <a:t>Итоговая оценка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Century Gothic" pitchFamily="34" charset="0"/>
              </a:rPr>
              <a:t>принятие решения об аккредитации</a:t>
            </a:r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6858000" y="4500563"/>
            <a:ext cx="2143125" cy="1928812"/>
          </a:xfrm>
          <a:prstGeom prst="rect">
            <a:avLst/>
          </a:prstGeom>
          <a:solidFill>
            <a:schemeClr val="accent2">
              <a:lumMod val="40000"/>
              <a:lumOff val="60000"/>
              <a:alpha val="53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dirty="0">
                <a:solidFill>
                  <a:srgbClr val="000000"/>
                </a:solidFill>
                <a:latin typeface="Century Gothic" pitchFamily="34" charset="0"/>
              </a:rPr>
              <a:t>Рекомендации вузу по улучшению качества образования; публикация результатов</a:t>
            </a:r>
          </a:p>
        </p:txBody>
      </p:sp>
      <p:sp>
        <p:nvSpPr>
          <p:cNvPr id="13325" name="Oval 12"/>
          <p:cNvSpPr>
            <a:spLocks noChangeArrowheads="1"/>
          </p:cNvSpPr>
          <p:nvPr/>
        </p:nvSpPr>
        <p:spPr bwMode="auto">
          <a:xfrm>
            <a:off x="2928938" y="4929188"/>
            <a:ext cx="1000125" cy="10715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Century Gothic" pitchFamily="34" charset="0"/>
              </a:rPr>
              <a:t>5.</a:t>
            </a:r>
          </a:p>
        </p:txBody>
      </p:sp>
      <p:sp>
        <p:nvSpPr>
          <p:cNvPr id="13326" name="Oval 13"/>
          <p:cNvSpPr>
            <a:spLocks noChangeArrowheads="1"/>
          </p:cNvSpPr>
          <p:nvPr/>
        </p:nvSpPr>
        <p:spPr bwMode="auto">
          <a:xfrm>
            <a:off x="6000750" y="4929188"/>
            <a:ext cx="1000125" cy="10715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44280">
            <a:solidFill>
              <a:srgbClr val="F2F2F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entury Gothic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Century Gothic" pitchFamily="34" charset="0"/>
              </a:rPr>
              <a:t>6.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4AFF4-ABE1-414E-AF0D-29FF0EC8484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147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1141413" y="339725"/>
            <a:ext cx="69818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000" b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Институциональная аккредитация вузов  в НААР (2017)</a:t>
            </a:r>
            <a:endParaRPr lang="ru-RU" altLang="ru-RU" sz="3000" b="1" dirty="0">
              <a:solidFill>
                <a:schemeClr val="accent2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6632" name="Прямоугольник 5"/>
          <p:cNvSpPr>
            <a:spLocks noChangeArrowheads="1"/>
          </p:cNvSpPr>
          <p:nvPr/>
        </p:nvSpPr>
        <p:spPr bwMode="auto">
          <a:xfrm>
            <a:off x="4714876" y="3429000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600" dirty="0">
                <a:solidFill>
                  <a:srgbClr val="FFFFFF"/>
                </a:solidFill>
                <a:latin typeface="Cambria" pitchFamily="18" charset="0"/>
              </a:rPr>
              <a:t>IAAR</a:t>
            </a:r>
            <a:endParaRPr lang="ru-RU" altLang="ru-RU" sz="3600" dirty="0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12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3" y="2173443"/>
          <a:ext cx="8215372" cy="358749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62413"/>
                <a:gridCol w="1783733"/>
                <a:gridCol w="1784613"/>
                <a:gridCol w="178461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Тип ОО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5 лет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3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 год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ВУЗ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/>
                        <a:t>Национальные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/>
                        <a:t>Государственные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/>
                        <a:t>Акционированные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/>
                        <a:t>Частные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/>
                        <a:t>Медицинские вузы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ТиПО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ТиПО (медицинские)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Школы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ИТОГО</a:t>
                      </a:r>
                      <a:endParaRPr lang="ru-RU" sz="20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40</a:t>
                      </a:r>
                      <a:endParaRPr lang="ru-RU" sz="20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7</a:t>
                      </a:r>
                      <a:endParaRPr lang="ru-RU" sz="20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Специализированная аккредитация в НААР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1000108"/>
          <a:ext cx="8429684" cy="581825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80136"/>
                <a:gridCol w="1562387"/>
                <a:gridCol w="1562387"/>
                <a:gridCol w="1562387"/>
                <a:gridCol w="1562387"/>
              </a:tblGrid>
              <a:tr h="251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 года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 год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отказано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</a:tr>
              <a:tr h="251602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ВУЗ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МА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334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Р</a:t>
                      </a:r>
                      <a:r>
                        <a:rPr lang="en-US" sz="1800"/>
                        <a:t>hD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Всего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975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251602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cap="all"/>
                        <a:t>Медицинские вузы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МА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Р</a:t>
                      </a:r>
                      <a:r>
                        <a:rPr lang="en-US" sz="1800"/>
                        <a:t>hD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/>
                        <a:t>Резидентура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Всего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</a:tr>
              <a:tr h="3527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ТиПО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</a:tr>
              <a:tr h="3527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/>
                        <a:t>ТиПО</a:t>
                      </a:r>
                      <a:r>
                        <a:rPr lang="ru-RU" sz="1800" dirty="0" smtClean="0"/>
                        <a:t> мед</a:t>
                      </a:r>
                      <a:r>
                        <a:rPr lang="ru-RU" sz="1800" dirty="0"/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589" marR="61589" marT="0" marB="0"/>
                </a:tc>
              </a:tr>
              <a:tr h="35275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ИТОГО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1235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89" marR="6158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Институциональная аккредитация НААР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2012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Видение</a:t>
            </a:r>
            <a:r>
              <a:rPr lang="ru-RU" dirty="0"/>
              <a:t>, миссия и стратегия</a:t>
            </a:r>
          </a:p>
          <a:p>
            <a:r>
              <a:rPr lang="ru-RU" dirty="0" smtClean="0"/>
              <a:t>Руководство </a:t>
            </a:r>
            <a:r>
              <a:rPr lang="ru-RU" dirty="0"/>
              <a:t>и менеджмент </a:t>
            </a:r>
          </a:p>
          <a:p>
            <a:r>
              <a:rPr lang="ru-RU" dirty="0" smtClean="0"/>
              <a:t>Образовательные </a:t>
            </a:r>
            <a:r>
              <a:rPr lang="ru-RU" dirty="0"/>
              <a:t>программы</a:t>
            </a:r>
          </a:p>
          <a:p>
            <a:r>
              <a:rPr lang="ru-RU" dirty="0" smtClean="0"/>
              <a:t>Профессорско-преподавательский </a:t>
            </a:r>
            <a:r>
              <a:rPr lang="ru-RU" dirty="0"/>
              <a:t>состав и эффективность преподавания</a:t>
            </a:r>
          </a:p>
          <a:p>
            <a:r>
              <a:rPr lang="ru-RU" dirty="0" smtClean="0"/>
              <a:t>Обучающиеся</a:t>
            </a:r>
            <a:endParaRPr lang="ru-RU" dirty="0"/>
          </a:p>
          <a:p>
            <a:r>
              <a:rPr lang="ru-RU" dirty="0" smtClean="0"/>
              <a:t>Научно-исследовательская </a:t>
            </a:r>
            <a:r>
              <a:rPr lang="ru-RU" dirty="0"/>
              <a:t>работа</a:t>
            </a:r>
          </a:p>
          <a:p>
            <a:r>
              <a:rPr lang="ru-RU" dirty="0" smtClean="0"/>
              <a:t>Финансы</a:t>
            </a:r>
            <a:endParaRPr lang="ru-RU" dirty="0"/>
          </a:p>
          <a:p>
            <a:r>
              <a:rPr lang="ru-RU" dirty="0" smtClean="0"/>
              <a:t>Ресурсы</a:t>
            </a:r>
            <a:r>
              <a:rPr lang="ru-RU" dirty="0"/>
              <a:t>: материально-технические и информационные</a:t>
            </a:r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2015 – </a:t>
            </a:r>
            <a:r>
              <a:rPr lang="en-US" dirty="0" smtClean="0"/>
              <a:t>new ESG  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Стратегическое развитие и обеспечение </a:t>
            </a:r>
            <a:r>
              <a:rPr lang="ru-RU" b="1" dirty="0" smtClean="0"/>
              <a:t>качества</a:t>
            </a:r>
          </a:p>
          <a:p>
            <a:r>
              <a:rPr lang="ru-RU" b="1" dirty="0" smtClean="0"/>
              <a:t>Руководство </a:t>
            </a:r>
            <a:r>
              <a:rPr lang="ru-RU" b="1" dirty="0"/>
              <a:t>и </a:t>
            </a:r>
            <a:r>
              <a:rPr lang="ru-RU" b="1" dirty="0" smtClean="0"/>
              <a:t>менеджмент</a:t>
            </a:r>
          </a:p>
          <a:p>
            <a:r>
              <a:rPr lang="kk-KZ" b="1" dirty="0" smtClean="0"/>
              <a:t>Разработка </a:t>
            </a:r>
            <a:r>
              <a:rPr lang="kk-KZ" b="1" dirty="0"/>
              <a:t>и утверждение образовательной программы</a:t>
            </a:r>
            <a:endParaRPr lang="ru-RU" dirty="0"/>
          </a:p>
          <a:p>
            <a:r>
              <a:rPr lang="ru-RU" b="1" dirty="0" err="1"/>
              <a:t>Студентоцентрированное</a:t>
            </a:r>
            <a:r>
              <a:rPr lang="ru-RU" b="1" dirty="0"/>
              <a:t> обучение, преподавание и оценка </a:t>
            </a:r>
            <a:r>
              <a:rPr lang="ru-RU" b="1" dirty="0" smtClean="0"/>
              <a:t>успеваемости</a:t>
            </a:r>
          </a:p>
          <a:p>
            <a:r>
              <a:rPr lang="ru-RU" b="1" dirty="0" smtClean="0"/>
              <a:t>Обучающиеся</a:t>
            </a:r>
          </a:p>
          <a:p>
            <a:r>
              <a:rPr lang="ru-RU" b="1" dirty="0" smtClean="0"/>
              <a:t>Профессорско-преподавательский </a:t>
            </a:r>
            <a:r>
              <a:rPr lang="ru-RU" b="1" dirty="0"/>
              <a:t>состав и эффективность </a:t>
            </a:r>
            <a:r>
              <a:rPr lang="ru-RU" b="1" dirty="0" smtClean="0"/>
              <a:t>преподавания</a:t>
            </a:r>
          </a:p>
          <a:p>
            <a:r>
              <a:rPr lang="ru-RU" b="1" dirty="0" smtClean="0"/>
              <a:t>Научно-исследовательская </a:t>
            </a:r>
            <a:r>
              <a:rPr lang="ru-RU" b="1" dirty="0"/>
              <a:t>работа</a:t>
            </a:r>
            <a:endParaRPr lang="ru-RU" dirty="0"/>
          </a:p>
          <a:p>
            <a:pPr lvl="0"/>
            <a:r>
              <a:rPr lang="ru-RU" b="1" dirty="0" smtClean="0"/>
              <a:t>Финансы</a:t>
            </a:r>
          </a:p>
          <a:p>
            <a:pPr lvl="0"/>
            <a:r>
              <a:rPr lang="ru-RU" b="1" dirty="0" smtClean="0"/>
              <a:t>Образовательные </a:t>
            </a:r>
            <a:r>
              <a:rPr lang="ru-RU" b="1" dirty="0"/>
              <a:t>ресурсы  и системы поддержки студентов</a:t>
            </a:r>
            <a:endParaRPr lang="ru-RU" dirty="0"/>
          </a:p>
          <a:p>
            <a:pPr lvl="0"/>
            <a:r>
              <a:rPr lang="ru-RU" b="1" dirty="0"/>
              <a:t>Управление информацией и </a:t>
            </a:r>
            <a:r>
              <a:rPr lang="ru-RU" b="1" dirty="0" smtClean="0"/>
              <a:t>отчетность</a:t>
            </a:r>
          </a:p>
          <a:p>
            <a:pPr lvl="0"/>
            <a:r>
              <a:rPr lang="ru-RU" b="1" dirty="0" smtClean="0"/>
              <a:t>Информирование </a:t>
            </a:r>
            <a:r>
              <a:rPr lang="ru-RU" b="1" dirty="0"/>
              <a:t>общественности</a:t>
            </a:r>
            <a:endParaRPr lang="ru-RU" dirty="0"/>
          </a:p>
          <a:p>
            <a:endParaRPr lang="ru-RU" dirty="0"/>
          </a:p>
        </p:txBody>
      </p:sp>
      <p:sp>
        <p:nvSpPr>
          <p:cNvPr id="12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Специализированная аккредитация НААР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2012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Управление образовательной программой</a:t>
            </a:r>
          </a:p>
          <a:p>
            <a:r>
              <a:rPr lang="ru-RU" dirty="0"/>
              <a:t>Специфика образовательной программы</a:t>
            </a:r>
          </a:p>
          <a:p>
            <a:r>
              <a:rPr lang="ru-RU" dirty="0"/>
              <a:t>Профессорско-преподавательский состав и эффективность преподавания</a:t>
            </a:r>
          </a:p>
          <a:p>
            <a:r>
              <a:rPr lang="ru-RU" dirty="0"/>
              <a:t>Обучающиеся</a:t>
            </a:r>
          </a:p>
          <a:p>
            <a:r>
              <a:rPr lang="ru-RU" dirty="0"/>
              <a:t>Ресурсы доступные ОП</a:t>
            </a:r>
          </a:p>
          <a:p>
            <a:r>
              <a:rPr lang="ru-RU" dirty="0"/>
              <a:t>Стандарты в разрезе отдельных специальностей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2015 – </a:t>
            </a:r>
            <a:r>
              <a:rPr lang="en-US" dirty="0" smtClean="0"/>
              <a:t>new ESG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54521"/>
          </a:xfrm>
        </p:spPr>
        <p:txBody>
          <a:bodyPr>
            <a:normAutofit fontScale="70000" lnSpcReduction="20000"/>
          </a:bodyPr>
          <a:lstStyle/>
          <a:p>
            <a:r>
              <a:rPr lang="kk-KZ" b="1" dirty="0"/>
              <a:t>Управление образовательной </a:t>
            </a:r>
            <a:r>
              <a:rPr lang="kk-KZ" b="1" dirty="0" smtClean="0"/>
              <a:t>программой</a:t>
            </a:r>
          </a:p>
          <a:p>
            <a:r>
              <a:rPr lang="kk-KZ" b="1" dirty="0" smtClean="0"/>
              <a:t>Разработка </a:t>
            </a:r>
            <a:r>
              <a:rPr lang="kk-KZ" b="1" dirty="0"/>
              <a:t>и утверждение образовательной </a:t>
            </a:r>
            <a:r>
              <a:rPr lang="kk-KZ" b="1" dirty="0" smtClean="0"/>
              <a:t>программы</a:t>
            </a:r>
          </a:p>
          <a:p>
            <a:r>
              <a:rPr lang="ru-RU" b="1" dirty="0" err="1" smtClean="0"/>
              <a:t>Студентоцентрированное</a:t>
            </a:r>
            <a:r>
              <a:rPr lang="ru-RU" b="1" dirty="0" smtClean="0"/>
              <a:t> </a:t>
            </a:r>
            <a:r>
              <a:rPr lang="ru-RU" b="1" dirty="0"/>
              <a:t>обучение, преподавание и оценка </a:t>
            </a:r>
            <a:r>
              <a:rPr lang="ru-RU" b="1" dirty="0" smtClean="0"/>
              <a:t>успеваемости</a:t>
            </a:r>
          </a:p>
          <a:p>
            <a:r>
              <a:rPr lang="ru-RU" b="1" dirty="0" smtClean="0"/>
              <a:t>Обучающиеся</a:t>
            </a:r>
          </a:p>
          <a:p>
            <a:r>
              <a:rPr lang="ru-RU" b="1" dirty="0" smtClean="0"/>
              <a:t>Профессорско-преподавательский </a:t>
            </a:r>
            <a:r>
              <a:rPr lang="ru-RU" b="1" dirty="0"/>
              <a:t>состав и эффективность </a:t>
            </a:r>
            <a:r>
              <a:rPr lang="ru-RU" b="1" dirty="0" smtClean="0"/>
              <a:t>преподавания</a:t>
            </a:r>
          </a:p>
          <a:p>
            <a:r>
              <a:rPr lang="ru-RU" b="1" dirty="0" smtClean="0"/>
              <a:t>Образовательные </a:t>
            </a:r>
            <a:r>
              <a:rPr lang="ru-RU" b="1" dirty="0"/>
              <a:t>ресурсы  и системы поддержки </a:t>
            </a:r>
            <a:r>
              <a:rPr lang="ru-RU" b="1" dirty="0" smtClean="0"/>
              <a:t>студентов</a:t>
            </a:r>
          </a:p>
          <a:p>
            <a:r>
              <a:rPr lang="ru-RU" b="1" dirty="0" smtClean="0"/>
              <a:t>Управление </a:t>
            </a:r>
            <a:r>
              <a:rPr lang="ru-RU" b="1" dirty="0"/>
              <a:t>информацией и отчетность</a:t>
            </a:r>
            <a:endParaRPr lang="ru-RU" dirty="0"/>
          </a:p>
          <a:p>
            <a:pPr lvl="0"/>
            <a:r>
              <a:rPr lang="ru-RU" b="1" dirty="0"/>
              <a:t>Информирование </a:t>
            </a:r>
            <a:r>
              <a:rPr lang="ru-RU" b="1" dirty="0" smtClean="0"/>
              <a:t>общественности</a:t>
            </a:r>
          </a:p>
          <a:p>
            <a:pPr lvl="0"/>
            <a:r>
              <a:rPr lang="ru-RU" b="1" dirty="0" smtClean="0"/>
              <a:t>Стандарты </a:t>
            </a:r>
            <a:r>
              <a:rPr lang="ru-RU" b="1" dirty="0"/>
              <a:t>в разрезе отдельных специальностей</a:t>
            </a:r>
            <a:endParaRPr lang="ru-RU" dirty="0"/>
          </a:p>
          <a:p>
            <a:endParaRPr lang="ru-RU" dirty="0"/>
          </a:p>
        </p:txBody>
      </p:sp>
      <p:sp>
        <p:nvSpPr>
          <p:cNvPr id="7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Интернационализация через аккредитацию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Стандарты на основе </a:t>
            </a:r>
            <a:r>
              <a:rPr lang="en-US" dirty="0" smtClean="0"/>
              <a:t>ESG</a:t>
            </a:r>
          </a:p>
          <a:p>
            <a:r>
              <a:rPr lang="kk-KZ" dirty="0" smtClean="0"/>
              <a:t>Обязательное участие зарубежных экспертов в ходе визита ВЭК</a:t>
            </a:r>
          </a:p>
          <a:p>
            <a:r>
              <a:rPr lang="kk-KZ" dirty="0" smtClean="0"/>
              <a:t>Размещение отчета ВЭК на сайте агентства на 3 языках</a:t>
            </a:r>
          </a:p>
          <a:p>
            <a:r>
              <a:rPr lang="kk-KZ" dirty="0" smtClean="0"/>
              <a:t>В Аккредитационном Совете агентства есть зарубежные члены</a:t>
            </a:r>
          </a:p>
          <a:p>
            <a:r>
              <a:rPr lang="kk-KZ" dirty="0" smtClean="0"/>
              <a:t>Критерии содержат требования по интернационализации</a:t>
            </a:r>
            <a:endParaRPr lang="ru-RU" dirty="0"/>
          </a:p>
        </p:txBody>
      </p:sp>
      <p:sp>
        <p:nvSpPr>
          <p:cNvPr id="7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accent2"/>
                </a:solidFill>
              </a:rPr>
              <a:t>Аккредитация</a:t>
            </a:r>
            <a:br>
              <a:rPr lang="kk-KZ" sz="2800" b="1" dirty="0" smtClean="0">
                <a:solidFill>
                  <a:schemeClr val="accent2"/>
                </a:solidFill>
              </a:rPr>
            </a:br>
            <a:r>
              <a:rPr lang="kk-KZ" sz="2800" b="1" dirty="0" smtClean="0">
                <a:solidFill>
                  <a:schemeClr val="accent2"/>
                </a:solidFill>
              </a:rPr>
              <a:t>Что делать университетам</a:t>
            </a:r>
            <a:r>
              <a:rPr lang="ru-RU" sz="2800" b="1" dirty="0" smtClean="0">
                <a:solidFill>
                  <a:schemeClr val="accent2"/>
                </a:solidFill>
              </a:rPr>
              <a:t>?</a:t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To be or not to be?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I</a:t>
            </a:r>
            <a:r>
              <a:rPr lang="ru-RU" dirty="0" smtClean="0"/>
              <a:t>. </a:t>
            </a:r>
            <a:r>
              <a:rPr lang="ru-RU" b="1" i="1" dirty="0" smtClean="0"/>
              <a:t>Принятие решения о прохождении аккредитации </a:t>
            </a:r>
            <a:r>
              <a:rPr lang="ru-RU" b="1" i="1" dirty="0" err="1" smtClean="0"/>
              <a:t>вузом\образовательной</a:t>
            </a:r>
            <a:r>
              <a:rPr lang="ru-RU" b="1" i="1" dirty="0" smtClean="0"/>
              <a:t> программой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1. Оценить </a:t>
            </a:r>
            <a:r>
              <a:rPr lang="ru-RU" dirty="0" err="1" smtClean="0"/>
              <a:t>аккредитационные</a:t>
            </a:r>
            <a:r>
              <a:rPr lang="ru-RU" dirty="0" smtClean="0"/>
              <a:t> органы с позиции соответствия стратегии развития вуза (национальная аккредитация, международное признание, признание в контексте направления деятельности).</a:t>
            </a:r>
          </a:p>
          <a:p>
            <a:pPr marL="514350" indent="-514350">
              <a:buNone/>
            </a:pPr>
            <a:r>
              <a:rPr lang="ru-RU" dirty="0" smtClean="0"/>
              <a:t>2. Оценить </a:t>
            </a:r>
            <a:r>
              <a:rPr lang="ru-RU" dirty="0" err="1" smtClean="0"/>
              <a:t>аккредитационные</a:t>
            </a:r>
            <a:r>
              <a:rPr lang="ru-RU" dirty="0" smtClean="0"/>
              <a:t> органы в контексте наличия у них официального статуса и признания национальными органами и в </a:t>
            </a:r>
            <a:r>
              <a:rPr lang="ru-RU" dirty="0" err="1" smtClean="0"/>
              <a:t>медународном</a:t>
            </a:r>
            <a:r>
              <a:rPr lang="ru-RU" dirty="0" smtClean="0"/>
              <a:t> сообществе.</a:t>
            </a:r>
          </a:p>
          <a:p>
            <a:pPr marL="514350" indent="-514350">
              <a:buNone/>
            </a:pPr>
            <a:r>
              <a:rPr lang="ru-RU" dirty="0" smtClean="0"/>
              <a:t>3. Оценить непротиворечивость требований в случае аккредитации в нескольких </a:t>
            </a:r>
            <a:r>
              <a:rPr lang="ru-RU" dirty="0" err="1" smtClean="0"/>
              <a:t>аккредитационных</a:t>
            </a:r>
            <a:r>
              <a:rPr lang="ru-RU" dirty="0" smtClean="0"/>
              <a:t> агентствах.</a:t>
            </a:r>
          </a:p>
          <a:p>
            <a:pPr marL="514350" indent="-514350">
              <a:buNone/>
            </a:pPr>
            <a:r>
              <a:rPr lang="ru-RU" dirty="0" smtClean="0"/>
              <a:t>4. Выбрать </a:t>
            </a:r>
            <a:r>
              <a:rPr lang="ru-RU" dirty="0" err="1" smtClean="0"/>
              <a:t>аккредитационный</a:t>
            </a:r>
            <a:r>
              <a:rPr lang="ru-RU" dirty="0" smtClean="0"/>
              <a:t> орган.</a:t>
            </a:r>
          </a:p>
          <a:p>
            <a:pPr marL="514350" indent="-514350">
              <a:buNone/>
            </a:pPr>
            <a:r>
              <a:rPr lang="ru-RU" dirty="0" smtClean="0"/>
              <a:t>5.  Ознакомить весь персонал вуза с принятым решением.</a:t>
            </a:r>
          </a:p>
          <a:p>
            <a:pPr marL="514350" indent="-514350">
              <a:buNone/>
            </a:pPr>
            <a:r>
              <a:rPr lang="ru-RU" dirty="0" smtClean="0"/>
              <a:t>6. Определить контактных и ответственных лиц в вузе по процедуре аккредитации. </a:t>
            </a:r>
          </a:p>
          <a:p>
            <a:pPr marL="514350" indent="-514350">
              <a:buNone/>
            </a:pPr>
            <a:r>
              <a:rPr lang="ru-RU" dirty="0" smtClean="0"/>
              <a:t>7. Сформировать план работы вуза по подготовке к аккредитации.</a:t>
            </a:r>
            <a:endParaRPr lang="ru-RU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accent2"/>
                </a:solidFill>
              </a:rPr>
              <a:t>Аккредитация</a:t>
            </a:r>
            <a:r>
              <a:rPr lang="kk-KZ" sz="2800" b="1" dirty="0" smtClean="0">
                <a:solidFill>
                  <a:schemeClr val="accent2"/>
                </a:solidFill>
              </a:rPr>
              <a:t/>
            </a:r>
            <a:br>
              <a:rPr lang="kk-KZ" sz="2800" b="1" dirty="0" smtClean="0">
                <a:solidFill>
                  <a:schemeClr val="accent2"/>
                </a:solidFill>
              </a:rPr>
            </a:br>
            <a:r>
              <a:rPr lang="kk-KZ" sz="2800" b="1" dirty="0" smtClean="0">
                <a:solidFill>
                  <a:schemeClr val="accent2"/>
                </a:solidFill>
              </a:rPr>
              <a:t>Что делать университетам</a:t>
            </a:r>
            <a:r>
              <a:rPr lang="ru-RU" sz="2800" b="1" dirty="0" smtClean="0">
                <a:solidFill>
                  <a:schemeClr val="accent2"/>
                </a:solidFill>
              </a:rPr>
              <a:t>?</a:t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To be or not to be?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i="1" dirty="0" smtClean="0"/>
              <a:t>II</a:t>
            </a:r>
            <a:r>
              <a:rPr lang="ru-RU" b="1" i="1" dirty="0" smtClean="0"/>
              <a:t>. Подготовка внутренней документации вуза для прохождения аккредитации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Описать  действующую политику обеспечения качества. В каких документах она отражена, укажите дату утверждения документов.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Определить функции всех подразделений и коллегиальных органов в процессах обеспечения качества и подготовки к аккредитации.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Опишите процедуру планирования и отчетности, действующую в Вашем вузе.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Проанализировать полноту отражения деятельности вуза в протоколах заседаний коллегиальных органов.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Провести анализ актуальности стратегии развития и ее соответствия государственным приоритетам и мировым трендам в сфере образования.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Оценить соответствие деятельности вуза и образовательных программ критериям и стандартам </a:t>
            </a:r>
            <a:r>
              <a:rPr lang="ru-RU" dirty="0" err="1" smtClean="0"/>
              <a:t>аккредитационных</a:t>
            </a:r>
            <a:r>
              <a:rPr lang="ru-RU" dirty="0" smtClean="0"/>
              <a:t> органов.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Определить возможности для улучшения деятельности вуза и образовательных программ на основе проведенного самоанализа.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Составить проект плана мероприятий по совершенствованию и улучшению качества образовательного процесса в вузе.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Оценить эффективность проведения мероприятий согласно утверждённого плана действий. </a:t>
            </a:r>
          </a:p>
          <a:p>
            <a:endParaRPr lang="ru-RU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accent2"/>
                </a:solidFill>
              </a:rPr>
              <a:t>Аккредитация</a:t>
            </a:r>
            <a:br>
              <a:rPr lang="kk-KZ" sz="2800" b="1" dirty="0" smtClean="0">
                <a:solidFill>
                  <a:schemeClr val="accent2"/>
                </a:solidFill>
              </a:rPr>
            </a:br>
            <a:r>
              <a:rPr lang="kk-KZ" sz="2800" b="1" dirty="0" smtClean="0">
                <a:solidFill>
                  <a:schemeClr val="accent2"/>
                </a:solidFill>
              </a:rPr>
              <a:t>Что делать университетам</a:t>
            </a:r>
            <a:r>
              <a:rPr lang="ru-RU" sz="2800" b="1" dirty="0" smtClean="0">
                <a:solidFill>
                  <a:schemeClr val="accent2"/>
                </a:solidFill>
              </a:rPr>
              <a:t>?</a:t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To be or not to be?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543956" cy="5214974"/>
          </a:xfrm>
        </p:spPr>
        <p:txBody>
          <a:bodyPr>
            <a:normAutofit fontScale="47500" lnSpcReduction="20000"/>
          </a:bodyPr>
          <a:lstStyle/>
          <a:p>
            <a:r>
              <a:rPr lang="en-US" b="1" i="1" dirty="0" smtClean="0"/>
              <a:t>III</a:t>
            </a:r>
            <a:r>
              <a:rPr lang="ru-RU" b="1" i="1" dirty="0" smtClean="0"/>
              <a:t>. Инициация подачи заявки вузом для  прохождения аккредитации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Подать заявку на проведение институциональной или специализированной аккредитации в выбранный </a:t>
            </a:r>
            <a:r>
              <a:rPr lang="ru-RU" dirty="0" err="1" smtClean="0"/>
              <a:t>аккредитационный</a:t>
            </a:r>
            <a:r>
              <a:rPr lang="ru-RU" dirty="0" smtClean="0"/>
              <a:t> орган.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Совместно с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 организовать обучение для разъяснения критериев и процедуры институциональной/ специализированной аккредитации внутренним экспертам организации образования на специальных семинарах по вопросам теории, методики и технологии проведения институциональной/специализированной аккредитации.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Провести самооценку деятельности вуза с указанием текущих достижений, недостатков в деятельности вуза и образовательных программ, а также определением дальнейших перспектив согласно требованиям, установленным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органом, и направить отчет о самооценке в </a:t>
            </a:r>
            <a:r>
              <a:rPr lang="ru-RU" dirty="0" err="1" smtClean="0"/>
              <a:t>аккредитационный</a:t>
            </a:r>
            <a:r>
              <a:rPr lang="ru-RU" dirty="0" smtClean="0"/>
              <a:t> орган:</a:t>
            </a:r>
          </a:p>
          <a:p>
            <a:r>
              <a:rPr lang="ru-RU" dirty="0" smtClean="0"/>
              <a:t>	– определить ответственных лиц по стандартам, переводчиков, владеющих соответствующей терминологией в области образования и обеспечения качества для составления отчета по самооценке деятельности вуза;</a:t>
            </a:r>
          </a:p>
          <a:p>
            <a:r>
              <a:rPr lang="ru-RU" dirty="0" smtClean="0"/>
              <a:t>	– обновить в случае необходимости SWOT-анализ всего вуза и образовательных программ как целостной организации;</a:t>
            </a:r>
          </a:p>
          <a:p>
            <a:r>
              <a:rPr lang="ru-RU" dirty="0" smtClean="0"/>
              <a:t>	– составить каталог действующих внутренних положений и документации в области обеспечения качества на соответствие НПА в указанной отрасли;</a:t>
            </a:r>
          </a:p>
          <a:p>
            <a:r>
              <a:rPr lang="ru-RU" dirty="0" smtClean="0"/>
              <a:t>	– указать выявленные недостатки во внутренней документации;</a:t>
            </a:r>
          </a:p>
          <a:p>
            <a:r>
              <a:rPr lang="ru-RU" dirty="0" smtClean="0"/>
              <a:t>	– указать ссылки на соответствующие нормативно-правовые акты РК</a:t>
            </a:r>
          </a:p>
          <a:p>
            <a:r>
              <a:rPr lang="ru-RU" dirty="0" smtClean="0"/>
              <a:t>	– проанализировать актуальность информации на информационном портале вуза на соответствие требованиям, критериям и стандартов аккредитационного органа;</a:t>
            </a:r>
          </a:p>
          <a:p>
            <a:r>
              <a:rPr lang="ru-RU" dirty="0" smtClean="0"/>
              <a:t>	– разместить отчет о самооценке вуза на портале вуза.</a:t>
            </a:r>
          </a:p>
          <a:p>
            <a:pPr marL="514350" indent="-514350">
              <a:buNone/>
            </a:pPr>
            <a:r>
              <a:rPr lang="ru-RU" dirty="0" smtClean="0"/>
              <a:t>4. В случае необходимости провести предварительный аудит вуза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органом.</a:t>
            </a:r>
          </a:p>
          <a:p>
            <a:endParaRPr lang="ru-RU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Тарелка спагетти - образование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accent2"/>
                </a:solidFill>
              </a:rPr>
              <a:t>Аккредитация</a:t>
            </a:r>
            <a:br>
              <a:rPr lang="kk-KZ" sz="2800" b="1" dirty="0" smtClean="0">
                <a:solidFill>
                  <a:schemeClr val="accent2"/>
                </a:solidFill>
              </a:rPr>
            </a:br>
            <a:r>
              <a:rPr lang="kk-KZ" sz="2800" b="1" dirty="0" smtClean="0">
                <a:solidFill>
                  <a:schemeClr val="accent2"/>
                </a:solidFill>
              </a:rPr>
              <a:t>Что делать университетам</a:t>
            </a:r>
            <a:r>
              <a:rPr lang="ru-RU" sz="2800" b="1" dirty="0" smtClean="0">
                <a:solidFill>
                  <a:schemeClr val="accent2"/>
                </a:solidFill>
              </a:rPr>
              <a:t>?</a:t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To be or not to be?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i="1" dirty="0" smtClean="0"/>
              <a:t>IV</a:t>
            </a:r>
            <a:r>
              <a:rPr lang="ru-RU" b="1" i="1" dirty="0" smtClean="0"/>
              <a:t>. Процедура прохождения аккредитации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Организовать взаимодействие с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 по созданию экспертной комиссии из экспертов, являющихся специалистами по оценке организаций образования, включая работодателей и представителей студенческой молодежи и зарубежного эксперта, для проведения аудита вуза </a:t>
            </a:r>
          </a:p>
          <a:p>
            <a:pPr>
              <a:buNone/>
            </a:pPr>
            <a:r>
              <a:rPr lang="ru-RU" dirty="0" smtClean="0"/>
              <a:t>2. Согласовать с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 сроки проведения аудита и план работы комиссии.</a:t>
            </a:r>
          </a:p>
          <a:p>
            <a:pPr>
              <a:buNone/>
            </a:pPr>
            <a:r>
              <a:rPr lang="ru-RU" dirty="0" smtClean="0"/>
              <a:t>3. Составить программу аудита и согласовать ее с </a:t>
            </a:r>
            <a:r>
              <a:rPr lang="ru-RU" dirty="0" err="1" smtClean="0"/>
              <a:t>аккредитационным</a:t>
            </a:r>
            <a:r>
              <a:rPr lang="ru-RU" dirty="0" smtClean="0"/>
              <a:t> органом и председателем внешней экспертной комиссии.</a:t>
            </a:r>
          </a:p>
          <a:p>
            <a:pPr>
              <a:buNone/>
            </a:pPr>
            <a:r>
              <a:rPr lang="ru-RU" dirty="0" smtClean="0"/>
              <a:t>4. Обеспечить советующее оборудование, ресурсы и аудиторию для членов комиссии.</a:t>
            </a:r>
          </a:p>
          <a:p>
            <a:pPr>
              <a:buNone/>
            </a:pPr>
            <a:r>
              <a:rPr lang="ru-RU" dirty="0" smtClean="0"/>
              <a:t>5. Обеспечить явку участников встреч с членами внешней экспертной комиссии.</a:t>
            </a:r>
          </a:p>
          <a:p>
            <a:pPr>
              <a:buNone/>
            </a:pPr>
            <a:r>
              <a:rPr lang="ru-RU" dirty="0" smtClean="0"/>
              <a:t>6. Обеспечить фото/видео съемку визита внешней экспертной комиссии в соответствии с процедурами аккредитационного органа.</a:t>
            </a:r>
          </a:p>
          <a:p>
            <a:pPr>
              <a:buNone/>
            </a:pPr>
            <a:r>
              <a:rPr lang="ru-RU" dirty="0" smtClean="0"/>
              <a:t>7. В случае необходимости откорректировать отчет экспертной комиссии по завершению аудита.</a:t>
            </a:r>
          </a:p>
          <a:p>
            <a:pPr>
              <a:buNone/>
            </a:pPr>
            <a:r>
              <a:rPr lang="en-US" b="1" i="1" dirty="0" smtClean="0"/>
              <a:t>V</a:t>
            </a:r>
            <a:r>
              <a:rPr lang="ru-RU" b="1" i="1" dirty="0" smtClean="0"/>
              <a:t>. Подача апелляций, жалоб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В случае несогласия с принятыми решениями на </a:t>
            </a:r>
            <a:r>
              <a:rPr lang="ru-RU" dirty="0" err="1" smtClean="0"/>
              <a:t>аккредитационном</a:t>
            </a:r>
            <a:r>
              <a:rPr lang="ru-RU" dirty="0" smtClean="0"/>
              <a:t> совете </a:t>
            </a:r>
            <a:r>
              <a:rPr lang="ru-RU" dirty="0" err="1" smtClean="0"/>
              <a:t>аккредитацинного</a:t>
            </a:r>
            <a:r>
              <a:rPr lang="ru-RU" dirty="0" smtClean="0"/>
              <a:t> органа о статусе аккредитации вуза обратиться в апелляционный комитет с указанием фактических сведений о нарушении. </a:t>
            </a:r>
          </a:p>
          <a:p>
            <a:endParaRPr lang="ru-RU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Опыт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Нархоза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435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Новая стратегия (Концепция «черного лебедя»- каждый год пересмотр и продления – 3 года)</a:t>
            </a:r>
          </a:p>
          <a:p>
            <a:r>
              <a:rPr lang="ru-RU" dirty="0" smtClean="0"/>
              <a:t>Студенческое самоуправление</a:t>
            </a:r>
          </a:p>
          <a:p>
            <a:r>
              <a:rPr lang="ru-RU" dirty="0" smtClean="0"/>
              <a:t>Студенты входят в состав всех коллегиальных органов, начиная с Ученого Совета</a:t>
            </a:r>
          </a:p>
          <a:p>
            <a:r>
              <a:rPr lang="kk-KZ" b="1" dirty="0" smtClean="0">
                <a:solidFill>
                  <a:schemeClr val="accent2"/>
                </a:solidFill>
              </a:rPr>
              <a:t>105 грантов  </a:t>
            </a:r>
            <a:r>
              <a:rPr lang="en-US" b="1" dirty="0" smtClean="0">
                <a:solidFill>
                  <a:schemeClr val="accent2"/>
                </a:solidFill>
              </a:rPr>
              <a:t>"</a:t>
            </a:r>
            <a:r>
              <a:rPr lang="en-US" b="1" dirty="0" err="1" smtClean="0">
                <a:solidFill>
                  <a:schemeClr val="accent2"/>
                </a:solidFill>
              </a:rPr>
              <a:t>Narxoz</a:t>
            </a:r>
            <a:r>
              <a:rPr lang="en-US" b="1" dirty="0" smtClean="0">
                <a:solidFill>
                  <a:schemeClr val="accent2"/>
                </a:solidFill>
              </a:rPr>
              <a:t> Challenge"</a:t>
            </a:r>
            <a:r>
              <a:rPr lang="kk-KZ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ru-RU" dirty="0" smtClean="0"/>
              <a:t>НЕТ плагиату и коррупции</a:t>
            </a:r>
          </a:p>
          <a:p>
            <a:r>
              <a:rPr lang="ru-RU" dirty="0" smtClean="0"/>
              <a:t>Новая кадровая политика</a:t>
            </a:r>
          </a:p>
          <a:p>
            <a:r>
              <a:rPr lang="en-US" dirty="0" smtClean="0"/>
              <a:t>KPI</a:t>
            </a:r>
            <a:endParaRPr lang="ru-RU" dirty="0" smtClean="0"/>
          </a:p>
          <a:p>
            <a:r>
              <a:rPr lang="ru-RU" dirty="0" smtClean="0"/>
              <a:t>Международная неделя</a:t>
            </a:r>
          </a:p>
          <a:p>
            <a:r>
              <a:rPr lang="ru-RU" dirty="0" smtClean="0"/>
              <a:t>Управление рисками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Новая Академическая политика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MOOC’s &amp; MOODLE</a:t>
            </a:r>
          </a:p>
          <a:p>
            <a:r>
              <a:rPr lang="kk-KZ" b="1" dirty="0" smtClean="0">
                <a:solidFill>
                  <a:schemeClr val="accent2"/>
                </a:solidFill>
              </a:rPr>
              <a:t>Посещение занятий ректором и проректорами</a:t>
            </a:r>
          </a:p>
          <a:p>
            <a:r>
              <a:rPr lang="ru-RU" b="1" dirty="0" smtClean="0">
                <a:solidFill>
                  <a:schemeClr val="accent2"/>
                </a:solidFill>
              </a:rPr>
              <a:t>платформа </a:t>
            </a:r>
            <a:r>
              <a:rPr lang="en-US" b="1" dirty="0" smtClean="0">
                <a:solidFill>
                  <a:schemeClr val="accent2"/>
                </a:solidFill>
              </a:rPr>
              <a:t>Banner Student</a:t>
            </a:r>
            <a:r>
              <a:rPr lang="kk-KZ" b="1" dirty="0" smtClean="0">
                <a:solidFill>
                  <a:schemeClr val="accent2"/>
                </a:solidFill>
              </a:rPr>
              <a:t> - выборность курсов в реальности</a:t>
            </a:r>
          </a:p>
          <a:p>
            <a:r>
              <a:rPr lang="kk-KZ" b="1" dirty="0" smtClean="0">
                <a:solidFill>
                  <a:schemeClr val="accent2"/>
                </a:solidFill>
              </a:rPr>
              <a:t>Пересмотр содержания ОП</a:t>
            </a:r>
          </a:p>
          <a:p>
            <a:r>
              <a:rPr lang="kk-KZ" b="1" dirty="0" smtClean="0">
                <a:solidFill>
                  <a:schemeClr val="accent2"/>
                </a:solidFill>
              </a:rPr>
              <a:t>Развитие способностей исследователей у </a:t>
            </a:r>
            <a:r>
              <a:rPr lang="kk-KZ" b="1" dirty="0" smtClean="0">
                <a:solidFill>
                  <a:schemeClr val="accent2"/>
                </a:solidFill>
              </a:rPr>
              <a:t>ППС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kk-KZ" b="1" dirty="0" smtClean="0">
                <a:solidFill>
                  <a:schemeClr val="accent2"/>
                </a:solidFill>
              </a:rPr>
              <a:t>Перезагрузка Экзаменационного центра</a:t>
            </a:r>
            <a:endParaRPr lang="kk-KZ" b="1" dirty="0" smtClean="0">
              <a:solidFill>
                <a:schemeClr val="accent2"/>
              </a:solidFill>
            </a:endParaRPr>
          </a:p>
          <a:p>
            <a:endParaRPr lang="ru-RU" b="1" dirty="0" smtClean="0">
              <a:solidFill>
                <a:schemeClr val="accent2"/>
              </a:solidFill>
            </a:endParaRPr>
          </a:p>
          <a:p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5929330"/>
            <a:ext cx="35611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Качество для себя!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5"/>
            <a:ext cx="8382060" cy="628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5715000"/>
            <a:ext cx="3800444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Good luck!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2910" y="5929330"/>
            <a:ext cx="3557590" cy="685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marina.skiba@narxoz.kz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7939" y="304800"/>
            <a:ext cx="6837363" cy="107473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Что происходит в высшем образовании Казахстана? Европейские тренды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79538"/>
            <a:ext cx="8358188" cy="5168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«Университеты </a:t>
            </a:r>
            <a:r>
              <a:rPr lang="ru-RU" sz="2400" dirty="0"/>
              <a:t>рассматриваются как ключевые игроки в рамках </a:t>
            </a:r>
            <a:r>
              <a:rPr lang="ru-RU" sz="2400" dirty="0" smtClean="0"/>
              <a:t>экономики</a:t>
            </a:r>
            <a:r>
              <a:rPr lang="ru-RU" sz="2400" dirty="0"/>
              <a:t>, основанной на знаниях</a:t>
            </a:r>
            <a:r>
              <a:rPr lang="en-US" sz="2400" dirty="0" smtClean="0"/>
              <a:t>:</a:t>
            </a:r>
            <a:r>
              <a:rPr lang="ru-RU" sz="2400" dirty="0" smtClean="0"/>
              <a:t>»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Необходимость </a:t>
            </a:r>
            <a:r>
              <a:rPr lang="ru-RU" sz="2400" dirty="0"/>
              <a:t>модернизации / реформ в трех различных </a:t>
            </a:r>
            <a:r>
              <a:rPr lang="ru-RU" sz="2400" dirty="0" smtClean="0"/>
              <a:t>областях</a:t>
            </a:r>
            <a:r>
              <a:rPr lang="en-US" sz="2400" dirty="0" smtClean="0"/>
              <a:t>:</a:t>
            </a:r>
          </a:p>
          <a:p>
            <a:r>
              <a:rPr lang="ru-RU" sz="2400" b="1" dirty="0" smtClean="0">
                <a:solidFill>
                  <a:schemeClr val="accent2"/>
                </a:solidFill>
              </a:rPr>
              <a:t>Реформа управления</a:t>
            </a:r>
            <a:r>
              <a:rPr lang="ru-RU" sz="2400" dirty="0" smtClean="0"/>
              <a:t>, </a:t>
            </a:r>
            <a:r>
              <a:rPr lang="ru-RU" sz="2400" dirty="0"/>
              <a:t>как мы регулируем и </a:t>
            </a:r>
            <a:r>
              <a:rPr lang="ru-RU" sz="2400" dirty="0" smtClean="0"/>
              <a:t>администрируем университеты – переход к АО;</a:t>
            </a:r>
            <a:endParaRPr lang="en-US" sz="2400" dirty="0" smtClean="0"/>
          </a:p>
          <a:p>
            <a:r>
              <a:rPr lang="ru-RU" sz="2400" b="1" dirty="0" smtClean="0">
                <a:solidFill>
                  <a:schemeClr val="accent2"/>
                </a:solidFill>
              </a:rPr>
              <a:t>Реформа финансирования</a:t>
            </a:r>
            <a:r>
              <a:rPr lang="ru-RU" sz="2400" dirty="0" smtClean="0"/>
              <a:t>, </a:t>
            </a:r>
            <a:r>
              <a:rPr lang="ru-RU" sz="2400" dirty="0"/>
              <a:t>как найти больше источников для финансирования и более эффективно тратить деньги на образование, научные исследования и </a:t>
            </a:r>
            <a:r>
              <a:rPr lang="ru-RU" sz="2400" dirty="0" smtClean="0"/>
              <a:t>инновации</a:t>
            </a:r>
            <a:r>
              <a:rPr lang="en-US" sz="2400" dirty="0" smtClean="0"/>
              <a:t>;</a:t>
            </a:r>
          </a:p>
          <a:p>
            <a:r>
              <a:rPr lang="ru-RU" sz="2400" b="1" dirty="0" smtClean="0">
                <a:solidFill>
                  <a:schemeClr val="accent2"/>
                </a:solidFill>
              </a:rPr>
              <a:t>Реформа учебного плана</a:t>
            </a:r>
            <a:r>
              <a:rPr lang="ru-RU" sz="2400" dirty="0" smtClean="0"/>
              <a:t>, </a:t>
            </a:r>
            <a:r>
              <a:rPr lang="ru-RU" sz="2400" dirty="0"/>
              <a:t>как модернизировать учебный план? </a:t>
            </a:r>
            <a:r>
              <a:rPr lang="ru-RU" sz="2400" dirty="0" smtClean="0"/>
              <a:t>Обеспечение большей мобильности</a:t>
            </a:r>
            <a:r>
              <a:rPr lang="ru-RU" sz="2400" dirty="0"/>
              <a:t>; </a:t>
            </a:r>
            <a:r>
              <a:rPr lang="ru-RU" sz="2400" dirty="0" smtClean="0"/>
              <a:t>более </a:t>
            </a:r>
            <a:r>
              <a:rPr lang="ru-RU" sz="2400" dirty="0" err="1" smtClean="0"/>
              <a:t>студенто</a:t>
            </a:r>
            <a:r>
              <a:rPr lang="ru-RU" sz="2400" dirty="0" smtClean="0"/>
              <a:t>-ориентированный опыт обучения, доступная мобильность для </a:t>
            </a:r>
            <a:r>
              <a:rPr lang="ru-RU" sz="2400" dirty="0"/>
              <a:t>более широкой студенческой аудитории и </a:t>
            </a:r>
            <a:r>
              <a:rPr lang="ru-RU" sz="2400" dirty="0" smtClean="0"/>
              <a:t>ориентированная </a:t>
            </a:r>
            <a:r>
              <a:rPr lang="ru-RU" sz="2400" dirty="0"/>
              <a:t>на навыки 21 </a:t>
            </a:r>
            <a:r>
              <a:rPr lang="ru-RU" sz="2400" dirty="0" smtClean="0"/>
              <a:t>века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Разработка новых знаний (через исследования- ГПИИР), а также обучение и распространение этой тройной миссии.</a:t>
            </a:r>
            <a:endParaRPr lang="en-US" sz="2400" dirty="0" smtClean="0"/>
          </a:p>
          <a:p>
            <a:endParaRPr lang="nl-NL" sz="2400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564672"/>
          </a:xfrm>
        </p:spPr>
        <p:txBody>
          <a:bodyPr vert="horz" lIns="0" rIns="0" bIns="0" anchor="b">
            <a:normAutofit/>
          </a:bodyPr>
          <a:lstStyle/>
          <a:p>
            <a:pPr algn="ctr"/>
            <a:r>
              <a:rPr lang="ru-RU" sz="2400" b="1" dirty="0">
                <a:solidFill>
                  <a:schemeClr val="accent2"/>
                </a:solidFill>
              </a:rPr>
              <a:t>Этапы большого пути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6143644"/>
          </a:xfrm>
        </p:spPr>
        <p:txBody>
          <a:bodyPr>
            <a:noAutofit/>
          </a:bodyPr>
          <a:lstStyle/>
          <a:p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2005-2011 – аккредитовано 35 университетов НАЦ и НКАОКО – институциональный формат</a:t>
            </a:r>
          </a:p>
          <a:p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2011 – создание НААР</a:t>
            </a:r>
          </a:p>
          <a:p>
            <a:r>
              <a:rPr lang="ru-RU" sz="2300" b="1" i="1" dirty="0" smtClean="0">
                <a:solidFill>
                  <a:schemeClr val="accent2">
                    <a:lumMod val="50000"/>
                  </a:schemeClr>
                </a:solidFill>
              </a:rPr>
              <a:t>31 августа  2012 НАЦ преобразован в </a:t>
            </a:r>
            <a:r>
              <a:rPr lang="ru-RU" sz="2300" b="1" i="1" dirty="0" err="1" smtClean="0">
                <a:solidFill>
                  <a:schemeClr val="accent2">
                    <a:lumMod val="50000"/>
                  </a:schemeClr>
                </a:solidFill>
              </a:rPr>
              <a:t>ЦБПиАМ</a:t>
            </a:r>
            <a:r>
              <a:rPr lang="ru-RU" sz="2300" b="1" i="1" dirty="0" smtClean="0">
                <a:solidFill>
                  <a:schemeClr val="accent2">
                    <a:lumMod val="50000"/>
                  </a:schemeClr>
                </a:solidFill>
              </a:rPr>
              <a:t> – аккредитация  стала независимой</a:t>
            </a:r>
            <a:endParaRPr lang="ru-RU" sz="23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300" dirty="0" smtClean="0"/>
              <a:t>2012 - Создание национальной квалификационной системы</a:t>
            </a:r>
            <a:endParaRPr lang="en-US" sz="2300" dirty="0" smtClean="0"/>
          </a:p>
          <a:p>
            <a:r>
              <a:rPr lang="ru-RU" sz="2300" dirty="0" smtClean="0"/>
              <a:t>31 мая 2012 – создание национального реестра №1  - </a:t>
            </a:r>
            <a:r>
              <a:rPr lang="ru-RU" sz="2300" dirty="0" err="1" smtClean="0"/>
              <a:t>аккредитационных</a:t>
            </a:r>
            <a:r>
              <a:rPr lang="ru-RU" sz="2300" dirty="0" smtClean="0"/>
              <a:t> агентств, деятельность которых влечет правовые последствия для аккредитованных вузов и программ </a:t>
            </a:r>
          </a:p>
          <a:p>
            <a:r>
              <a:rPr lang="ru-RU" sz="2300" dirty="0" smtClean="0"/>
              <a:t>2015 - Финансирование образовательных грантов только аккредитованных образовательных программ и вузов</a:t>
            </a:r>
          </a:p>
          <a:p>
            <a:r>
              <a:rPr lang="ru-RU" sz="2300" dirty="0" smtClean="0"/>
              <a:t>2015 - Новые версии стандартов гармонизированных с новым </a:t>
            </a:r>
            <a:r>
              <a:rPr lang="en-US" sz="2300" dirty="0" smtClean="0"/>
              <a:t>ESG</a:t>
            </a:r>
            <a:endParaRPr lang="ru-RU" sz="2300" dirty="0" smtClean="0"/>
          </a:p>
          <a:p>
            <a:r>
              <a:rPr lang="en-US" sz="2300" dirty="0" smtClean="0"/>
              <a:t>2016 – </a:t>
            </a:r>
            <a:r>
              <a:rPr lang="ru-RU" sz="2300" dirty="0" smtClean="0"/>
              <a:t>Новая национальная рамка квалификаций</a:t>
            </a:r>
          </a:p>
          <a:p>
            <a:r>
              <a:rPr lang="ru-RU" sz="2300" dirty="0" smtClean="0"/>
              <a:t>2016 – НААР  прошел аудит и стал полным членом </a:t>
            </a:r>
            <a:r>
              <a:rPr lang="en-US" sz="2300" dirty="0" smtClean="0"/>
              <a:t>ENQA</a:t>
            </a:r>
            <a:endParaRPr lang="ru-RU" sz="2300" dirty="0" smtClean="0"/>
          </a:p>
          <a:p>
            <a:endParaRPr lang="ru-RU" sz="2300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8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564672"/>
          </a:xfrm>
        </p:spPr>
        <p:txBody>
          <a:bodyPr vert="horz" lIns="0" rIns="0" bIns="0" anchor="b">
            <a:normAutofit/>
          </a:bodyPr>
          <a:lstStyle/>
          <a:p>
            <a:pPr algn="ctr"/>
            <a:r>
              <a:rPr lang="ru-RU" sz="2400" b="1" dirty="0">
                <a:solidFill>
                  <a:schemeClr val="accent2"/>
                </a:solidFill>
              </a:rPr>
              <a:t>Этапы большого пути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614364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2001 – </a:t>
            </a:r>
            <a:r>
              <a:rPr lang="ru-RU" sz="2800" dirty="0" smtClean="0"/>
              <a:t>первый опыт аккредитации</a:t>
            </a:r>
          </a:p>
          <a:p>
            <a:r>
              <a:rPr lang="ru-RU" sz="2800" dirty="0" smtClean="0"/>
              <a:t>С 2004 года новая технология организации образовательного процесса, ориентированная на </a:t>
            </a:r>
            <a:r>
              <a:rPr lang="en-US" sz="2800" dirty="0" smtClean="0"/>
              <a:t>ECTS</a:t>
            </a:r>
            <a:endParaRPr lang="ru-RU" sz="2800" dirty="0" smtClean="0"/>
          </a:p>
          <a:p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2005 – создание Национального аккредитационного центра  МОН РК</a:t>
            </a:r>
          </a:p>
          <a:p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2007– создание НКАОКО</a:t>
            </a:r>
          </a:p>
          <a:p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2007 – начало «международной» аккредитации</a:t>
            </a:r>
          </a:p>
          <a:p>
            <a:r>
              <a:rPr lang="ru-RU" sz="2800" dirty="0" smtClean="0"/>
              <a:t>май </a:t>
            </a:r>
            <a:r>
              <a:rPr lang="ru-RU" sz="2800" dirty="0"/>
              <a:t>2007 г. </a:t>
            </a:r>
            <a:r>
              <a:rPr lang="ru-RU" sz="2800" dirty="0" err="1"/>
              <a:t>Таразская</a:t>
            </a:r>
            <a:r>
              <a:rPr lang="ru-RU" sz="2800" dirty="0"/>
              <a:t> декларация -Меморандум университетов Казахстан </a:t>
            </a:r>
            <a:r>
              <a:rPr lang="ru-RU" sz="2800" i="1" dirty="0" smtClean="0">
                <a:solidFill>
                  <a:srgbClr val="002060"/>
                </a:solidFill>
              </a:rPr>
              <a:t>( сейчас более 70 вузов  центрально-азиатского региона – не только РК)</a:t>
            </a:r>
          </a:p>
          <a:p>
            <a:r>
              <a:rPr lang="ru-RU" sz="2800" dirty="0" smtClean="0"/>
              <a:t>Массовое подписание казахстанскими вузами Великой Хартии Университетов (66 вузов – 45%). </a:t>
            </a:r>
            <a:r>
              <a:rPr lang="ru-RU" sz="2800" b="1" i="1" dirty="0" smtClean="0"/>
              <a:t>2 место в мире после Италии</a:t>
            </a:r>
          </a:p>
          <a:p>
            <a:r>
              <a:rPr lang="ru-RU" sz="2800" dirty="0" smtClean="0"/>
              <a:t>12 марта 2010 г. Казахстан стал 47-ой страной-участницей Болонского процесса </a:t>
            </a:r>
            <a:r>
              <a:rPr lang="ru-RU" sz="2800" i="1" dirty="0" smtClean="0">
                <a:solidFill>
                  <a:srgbClr val="002060"/>
                </a:solidFill>
              </a:rPr>
              <a:t>(первое центрально-азиатское государство). </a:t>
            </a:r>
          </a:p>
          <a:p>
            <a:endParaRPr lang="ru-RU" sz="2800" b="1" i="1" dirty="0" smtClean="0"/>
          </a:p>
        </p:txBody>
      </p:sp>
      <p:sp>
        <p:nvSpPr>
          <p:cNvPr id="4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8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 bwMode="auto">
          <a:xfrm>
            <a:off x="5003800" y="1530350"/>
            <a:ext cx="3240088" cy="1511300"/>
          </a:xfrm>
          <a:prstGeom prst="roundRect">
            <a:avLst/>
          </a:prstGeom>
          <a:solidFill>
            <a:srgbClr val="EBEBEB"/>
          </a:solidFill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827088" y="1484313"/>
            <a:ext cx="3240087" cy="1512887"/>
          </a:xfrm>
          <a:prstGeom prst="roundRect">
            <a:avLst/>
          </a:prstGeom>
          <a:solidFill>
            <a:srgbClr val="EBEBEB"/>
          </a:solidFill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cs typeface="Arial" panose="020B0604020202020204" pitchFamily="34" charset="0"/>
            </a:endParaRP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2268538" y="452438"/>
            <a:ext cx="5067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 smtClean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Изменение НСОКО</a:t>
            </a:r>
            <a:endParaRPr lang="ru-RU" altLang="ru-RU" sz="2800" b="1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3558" name="Прямоугольник 3"/>
          <p:cNvSpPr>
            <a:spLocks noChangeArrowheads="1"/>
          </p:cNvSpPr>
          <p:nvPr/>
        </p:nvSpPr>
        <p:spPr bwMode="auto">
          <a:xfrm>
            <a:off x="547688" y="3397250"/>
            <a:ext cx="82089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kk-KZ" altLang="ru-RU" sz="2800" b="1" dirty="0" smtClean="0">
                <a:solidFill>
                  <a:srgbClr val="000099"/>
                </a:solidFill>
                <a:latin typeface="Cambria" pitchFamily="18" charset="0"/>
              </a:rPr>
              <a:t>Регистр </a:t>
            </a:r>
            <a:r>
              <a:rPr lang="ru-RU" altLang="ru-RU" sz="2800" b="1" dirty="0" smtClean="0">
                <a:solidFill>
                  <a:srgbClr val="000099"/>
                </a:solidFill>
                <a:latin typeface="Cambria" pitchFamily="18" charset="0"/>
              </a:rPr>
              <a:t>1 – </a:t>
            </a:r>
            <a:r>
              <a:rPr lang="ru-RU" altLang="ru-RU" sz="2800" b="1" dirty="0" err="1" smtClean="0">
                <a:solidFill>
                  <a:srgbClr val="000099"/>
                </a:solidFill>
                <a:latin typeface="Cambria" pitchFamily="18" charset="0"/>
              </a:rPr>
              <a:t>аккредитационных</a:t>
            </a:r>
            <a:r>
              <a:rPr lang="ru-RU" altLang="ru-RU" sz="2800" b="1" dirty="0" smtClean="0">
                <a:solidFill>
                  <a:srgbClr val="000099"/>
                </a:solidFill>
                <a:latin typeface="Cambria" pitchFamily="18" charset="0"/>
              </a:rPr>
              <a:t> органов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0099"/>
                </a:solidFill>
                <a:latin typeface="Cambria" pitchFamily="18" charset="0"/>
              </a:rPr>
              <a:t>Регистр 2 – аккредитованных вузов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0099"/>
                </a:solidFill>
                <a:latin typeface="Cambria" pitchFamily="18" charset="0"/>
              </a:rPr>
              <a:t>Регистр 2 – аккредитованных программ</a:t>
            </a:r>
            <a:endParaRPr lang="ru-RU" altLang="ru-RU" sz="28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3559" name="Прямоугольник 4"/>
          <p:cNvSpPr>
            <a:spLocks noChangeArrowheads="1"/>
          </p:cNvSpPr>
          <p:nvPr/>
        </p:nvSpPr>
        <p:spPr bwMode="auto">
          <a:xfrm>
            <a:off x="601663" y="4894263"/>
            <a:ext cx="7921625" cy="13234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В соответствии с Законом об образовании с 2011 года функции по аккредитации были переданы в конкурентную среду,  начался процесс формирования института аккредитации в качестве независимой оценки для системы качества.</a:t>
            </a:r>
            <a:endParaRPr lang="ru-RU" altLang="ru-RU" sz="20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3560" name="TextBox 5"/>
          <p:cNvSpPr txBox="1">
            <a:spLocks noChangeArrowheads="1"/>
          </p:cNvSpPr>
          <p:nvPr/>
        </p:nvSpPr>
        <p:spPr bwMode="auto">
          <a:xfrm>
            <a:off x="4662488" y="1839913"/>
            <a:ext cx="3924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altLang="ru-RU" sz="2400" dirty="0" smtClean="0">
                <a:solidFill>
                  <a:srgbClr val="000099"/>
                </a:solidFill>
                <a:latin typeface="Cambria" pitchFamily="18" charset="0"/>
              </a:rPr>
              <a:t>Независимая Аккредитация</a:t>
            </a:r>
            <a:endParaRPr lang="ru-RU" altLang="ru-RU" sz="2400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23561" name="TextBox 12"/>
          <p:cNvSpPr txBox="1">
            <a:spLocks noChangeArrowheads="1"/>
          </p:cNvSpPr>
          <p:nvPr/>
        </p:nvSpPr>
        <p:spPr bwMode="auto">
          <a:xfrm>
            <a:off x="547688" y="1790700"/>
            <a:ext cx="3924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altLang="ru-RU" sz="2400" dirty="0" smtClean="0">
                <a:solidFill>
                  <a:srgbClr val="000099"/>
                </a:solidFill>
                <a:latin typeface="Cambria" pitchFamily="18" charset="0"/>
              </a:rPr>
              <a:t>Государственная аттестация</a:t>
            </a:r>
            <a:endParaRPr lang="ru-RU" altLang="ru-RU" sz="2400" dirty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3870325" y="1979613"/>
            <a:ext cx="1512888" cy="61277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cs typeface="Arial" panose="020B0604020202020204" pitchFamily="34" charset="0"/>
            </a:endParaRPr>
          </a:p>
        </p:txBody>
      </p:sp>
      <p:sp>
        <p:nvSpPr>
          <p:cNvPr id="11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760929257"/>
              </p:ext>
            </p:extLst>
          </p:nvPr>
        </p:nvGraphicFramePr>
        <p:xfrm>
          <a:off x="467544" y="836712"/>
          <a:ext cx="792088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7293492"/>
              </p:ext>
            </p:extLst>
          </p:nvPr>
        </p:nvGraphicFramePr>
        <p:xfrm>
          <a:off x="467544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0E4F-6E95-4D1F-9D9E-B78748784E8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247482"/>
            <a:ext cx="4824536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География мобильности казахстанских студентов, 2015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41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3"/>
          <p:cNvSpPr/>
          <p:nvPr/>
        </p:nvSpPr>
        <p:spPr>
          <a:xfrm rot="10800000">
            <a:off x="8461375" y="0"/>
            <a:ext cx="682625" cy="909638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555" name="Prostokąt 5"/>
          <p:cNvSpPr>
            <a:spLocks noChangeArrowheads="1"/>
          </p:cNvSpPr>
          <p:nvPr/>
        </p:nvSpPr>
        <p:spPr bwMode="auto">
          <a:xfrm>
            <a:off x="436563" y="1373188"/>
            <a:ext cx="777557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eaLnBrk="0" hangingPunct="0"/>
            <a:endParaRPr lang="en-US" sz="2800"/>
          </a:p>
        </p:txBody>
      </p:sp>
      <p:cxnSp>
        <p:nvCxnSpPr>
          <p:cNvPr id="4" name="Straight Connector 15"/>
          <p:cNvCxnSpPr/>
          <p:nvPr/>
        </p:nvCxnSpPr>
        <p:spPr>
          <a:xfrm>
            <a:off x="436563" y="1116013"/>
            <a:ext cx="82708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Прямоугольник 7"/>
          <p:cNvSpPr>
            <a:spLocks noChangeArrowheads="1"/>
          </p:cNvSpPr>
          <p:nvPr/>
        </p:nvSpPr>
        <p:spPr bwMode="auto">
          <a:xfrm>
            <a:off x="2882900" y="312738"/>
            <a:ext cx="314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altLang="ru-RU" sz="2800" b="1" dirty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altLang="ru-RU" sz="2800" b="1" dirty="0">
                <a:latin typeface="Bookman Old Style" pitchFamily="18" charset="0"/>
                <a:ea typeface="+mj-ea"/>
                <a:cs typeface="+mj-cs"/>
              </a:rPr>
              <a:t>SCL</a:t>
            </a:r>
            <a:r>
              <a:rPr lang="ru-RU" altLang="ru-RU" sz="2800" b="1" dirty="0">
                <a:latin typeface="Bookman Old Style" pitchFamily="18" charset="0"/>
                <a:ea typeface="+mj-ea"/>
                <a:cs typeface="+mj-cs"/>
              </a:rPr>
              <a:t>: проблема</a:t>
            </a:r>
            <a:endParaRPr lang="en-US" altLang="ru-RU" sz="2800" b="1" dirty="0"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 flipH="1">
            <a:off x="8061325" y="0"/>
            <a:ext cx="1082675" cy="1082675"/>
          </a:xfrm>
          <a:prstGeom prst="rtTriangle">
            <a:avLst/>
          </a:prstGeom>
          <a:solidFill>
            <a:srgbClr val="B42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sz="2800" b="1" dirty="0" smtClean="0"/>
              <a:t>! </a:t>
            </a:r>
            <a:r>
              <a:rPr lang="en-US" sz="2800" b="1" dirty="0" smtClean="0"/>
              <a:t>SCL</a:t>
            </a:r>
            <a:r>
              <a:rPr lang="ru-RU" sz="2800" b="1" dirty="0" smtClean="0"/>
              <a:t>≠</a:t>
            </a:r>
            <a:r>
              <a:rPr lang="en-US" sz="2800" b="1" dirty="0" smtClean="0"/>
              <a:t> </a:t>
            </a:r>
            <a:r>
              <a:rPr lang="ru-RU" sz="2800" b="1" dirty="0" smtClean="0"/>
              <a:t>желания студентов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 smtClean="0"/>
              <a:t>! Студент не клиент, а партнер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 smtClean="0"/>
              <a:t>! Смена ролей при поступлении в вуз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 smtClean="0"/>
              <a:t>! Разрыв между НПА и реальностью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 smtClean="0"/>
              <a:t>! Институт </a:t>
            </a:r>
            <a:r>
              <a:rPr lang="ru-RU" sz="2800" dirty="0" err="1" smtClean="0"/>
              <a:t>эдвайзерства</a:t>
            </a:r>
            <a:r>
              <a:rPr lang="ru-RU" sz="2800" dirty="0" smtClean="0"/>
              <a:t> не  всегда эффективен: зачастую нет реального выбора дисциплин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 smtClean="0"/>
              <a:t>! Студенческое самоуправление это не только культурные мероприятия, но и наука,  учеба, социальные программы и социальная ответственность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! Новые критерии </a:t>
            </a:r>
            <a:r>
              <a:rPr lang="ru-RU" sz="2800" b="1" dirty="0" err="1" smtClean="0">
                <a:solidFill>
                  <a:srgbClr val="FF0000"/>
                </a:solidFill>
              </a:rPr>
              <a:t>аккредитационных</a:t>
            </a:r>
            <a:r>
              <a:rPr lang="ru-RU" sz="2800" b="1" dirty="0" smtClean="0">
                <a:solidFill>
                  <a:srgbClr val="FF0000"/>
                </a:solidFill>
              </a:rPr>
              <a:t> стандартов</a:t>
            </a:r>
          </a:p>
          <a:p>
            <a:pPr>
              <a:defRPr/>
            </a:pPr>
            <a:endParaRPr lang="ru-RU" sz="2800" dirty="0" smtClean="0"/>
          </a:p>
          <a:p>
            <a:pPr marL="0" indent="0">
              <a:buFont typeface="Arial" charset="0"/>
              <a:buNone/>
              <a:defRPr/>
            </a:pPr>
            <a:endParaRPr lang="ru-RU" sz="2800" dirty="0"/>
          </a:p>
        </p:txBody>
      </p:sp>
      <p:sp>
        <p:nvSpPr>
          <p:cNvPr id="23560" name="Symbol zastępczy numeru slajdu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B311FC-75FC-4704-8F6D-EC529D7A71AF}" type="slidenum">
              <a:rPr lang="en-US" altLang="ru-RU" smtClean="0"/>
              <a:pPr/>
              <a:t>8</a:t>
            </a:fld>
            <a:endParaRPr lang="en-US" altLang="ru-RU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28802"/>
            <a:ext cx="4484174" cy="336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Модернизация высшего образования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2565492"/>
              </p:ext>
            </p:extLst>
          </p:nvPr>
        </p:nvGraphicFramePr>
        <p:xfrm>
          <a:off x="214282" y="571480"/>
          <a:ext cx="8711258" cy="594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7786"/>
                <a:gridCol w="60434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МОДЕРНИЗАЦИЯ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основе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Результатов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Модели</a:t>
                      </a:r>
                      <a:r>
                        <a:rPr lang="ru-RU" sz="2400" baseline="0" dirty="0" smtClean="0"/>
                        <a:t> на основе профессиональных стандартов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TUNING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Содержания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STEAM</a:t>
                      </a:r>
                      <a:endParaRPr lang="ru-RU" sz="2400" dirty="0" smtClean="0"/>
                    </a:p>
                    <a:p>
                      <a:r>
                        <a:rPr lang="ru-RU" sz="2400" dirty="0" err="1" smtClean="0"/>
                        <a:t>Полиязычие</a:t>
                      </a:r>
                      <a:r>
                        <a:rPr lang="ru-RU" sz="2400" dirty="0" smtClean="0"/>
                        <a:t> – новые учебники</a:t>
                      </a:r>
                      <a:r>
                        <a:rPr lang="en-US" sz="2400" dirty="0" smtClean="0"/>
                        <a:t>    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Методов  и технологий обучения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Технологии</a:t>
                      </a:r>
                      <a:r>
                        <a:rPr lang="ru-RU" sz="2400" baseline="0" dirty="0" smtClean="0"/>
                        <a:t> обучения, ориентированные на достижение результата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Преподавателей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Программа</a:t>
                      </a:r>
                      <a:r>
                        <a:rPr lang="ru-RU" sz="2400" baseline="0" dirty="0" smtClean="0"/>
                        <a:t> развития казахстанских ППС</a:t>
                      </a:r>
                    </a:p>
                    <a:p>
                      <a:r>
                        <a:rPr lang="ru-RU" sz="2400" baseline="0" dirty="0" smtClean="0"/>
                        <a:t>Привлечение профессионалов из отраслей</a:t>
                      </a:r>
                    </a:p>
                    <a:p>
                      <a:r>
                        <a:rPr lang="ru-RU" sz="2400" baseline="0" dirty="0" err="1" smtClean="0"/>
                        <a:t>Остепененность</a:t>
                      </a:r>
                      <a:r>
                        <a:rPr lang="ru-RU" sz="2400" baseline="0" dirty="0" smtClean="0"/>
                        <a:t> – платная докторантура </a:t>
                      </a:r>
                      <a:r>
                        <a:rPr lang="en-US" sz="2400" baseline="0" dirty="0" smtClean="0"/>
                        <a:t>PhD</a:t>
                      </a:r>
                      <a:endParaRPr lang="ru-RU" sz="2400" baseline="0" dirty="0" smtClean="0"/>
                    </a:p>
                    <a:p>
                      <a:r>
                        <a:rPr lang="ru-RU" sz="2400" baseline="0" dirty="0" smtClean="0"/>
                        <a:t>Привлечение ведущих иностранных ППС</a:t>
                      </a:r>
                    </a:p>
                    <a:p>
                      <a:r>
                        <a:rPr lang="ru-RU" sz="2400" baseline="0" dirty="0" smtClean="0"/>
                        <a:t>Изменение квалификационных требований, предъявляемых при лицензировании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Triangle 13"/>
          <p:cNvSpPr/>
          <p:nvPr/>
        </p:nvSpPr>
        <p:spPr>
          <a:xfrm rot="10800000">
            <a:off x="8461561" y="-2"/>
            <a:ext cx="682436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11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1528</Words>
  <Application>Microsoft Office PowerPoint</Application>
  <PresentationFormat>Экран (4:3)</PresentationFormat>
  <Paragraphs>304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Построение внутренней и внешней систем обеспечения качества на примере Казахстана</vt:lpstr>
      <vt:lpstr>Тарелка спагетти - образование</vt:lpstr>
      <vt:lpstr>Что происходит в высшем образовании Казахстана? Европейские тренды</vt:lpstr>
      <vt:lpstr>Этапы большого пути</vt:lpstr>
      <vt:lpstr>Этапы большого пути</vt:lpstr>
      <vt:lpstr>Слайд 6</vt:lpstr>
      <vt:lpstr>География мобильности казахстанских студентов, 2015</vt:lpstr>
      <vt:lpstr>Слайд 8</vt:lpstr>
      <vt:lpstr>Модернизация высшего образования</vt:lpstr>
      <vt:lpstr>Модернизация высшего образования</vt:lpstr>
      <vt:lpstr>Слайд 11</vt:lpstr>
      <vt:lpstr>Слайд 12</vt:lpstr>
      <vt:lpstr>Специализированная аккредитация в НААР</vt:lpstr>
      <vt:lpstr>Институциональная аккредитация НААР</vt:lpstr>
      <vt:lpstr>Специализированная аккредитация НААР</vt:lpstr>
      <vt:lpstr>Интернационализация через аккредитацию</vt:lpstr>
      <vt:lpstr>Аккредитация Что делать университетам? To be or not to be?</vt:lpstr>
      <vt:lpstr>Аккредитация Что делать университетам? To be or not to be?</vt:lpstr>
      <vt:lpstr>Аккредитация Что делать университетам? To be or not to be?</vt:lpstr>
      <vt:lpstr>Аккредитация Что делать университетам? To be or not to be?</vt:lpstr>
      <vt:lpstr>Опыт Нархоза</vt:lpstr>
      <vt:lpstr>Good luck!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Marina Skiba</dc:creator>
  <cp:lastModifiedBy>Marina Skiba</cp:lastModifiedBy>
  <cp:revision>64</cp:revision>
  <dcterms:created xsi:type="dcterms:W3CDTF">2016-03-16T16:31:51Z</dcterms:created>
  <dcterms:modified xsi:type="dcterms:W3CDTF">2017-03-10T01:24:24Z</dcterms:modified>
</cp:coreProperties>
</file>